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7" r:id="rId2"/>
    <p:sldId id="259" r:id="rId3"/>
    <p:sldId id="278" r:id="rId4"/>
    <p:sldId id="313" r:id="rId5"/>
    <p:sldId id="312" r:id="rId6"/>
    <p:sldId id="314" r:id="rId7"/>
    <p:sldId id="285" r:id="rId8"/>
    <p:sldId id="302" r:id="rId9"/>
    <p:sldId id="269" r:id="rId10"/>
    <p:sldId id="315" r:id="rId11"/>
    <p:sldId id="279" r:id="rId12"/>
    <p:sldId id="304" r:id="rId13"/>
    <p:sldId id="271" r:id="rId14"/>
    <p:sldId id="305" r:id="rId15"/>
    <p:sldId id="270" r:id="rId16"/>
    <p:sldId id="298" r:id="rId17"/>
    <p:sldId id="316" r:id="rId18"/>
    <p:sldId id="317" r:id="rId19"/>
    <p:sldId id="318" r:id="rId20"/>
    <p:sldId id="322" r:id="rId21"/>
    <p:sldId id="321" r:id="rId22"/>
    <p:sldId id="320" r:id="rId23"/>
    <p:sldId id="323" r:id="rId24"/>
    <p:sldId id="289" r:id="rId2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2" d="100"/>
          <a:sy n="82" d="100"/>
        </p:scale>
        <p:origin x="-804" y="-53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970938" y="0"/>
            <a:ext cx="3037840" cy="465138"/>
          </a:xfrm>
          <a:prstGeom prst="rect">
            <a:avLst/>
          </a:prstGeom>
        </p:spPr>
        <p:txBody>
          <a:bodyPr vert="horz" lIns="91440" tIns="45720" rIns="91440" bIns="45720" rtlCol="0"/>
          <a:lstStyle>
            <a:lvl1pPr algn="r">
              <a:defRPr sz="1200"/>
            </a:lvl1pPr>
          </a:lstStyle>
          <a:p>
            <a:pPr>
              <a:defRPr/>
            </a:pPr>
            <a:fld id="{BA55D6AA-69C7-486D-BD6B-3020A5A68189}" type="datetimeFigureOut">
              <a:rPr lang="en-US"/>
              <a:pPr>
                <a:defRPr/>
              </a:pPr>
              <a:t>6/22/2014</a:t>
            </a:fld>
            <a:endParaRPr lang="en-US"/>
          </a:p>
        </p:txBody>
      </p:sp>
      <p:sp>
        <p:nvSpPr>
          <p:cNvPr id="4" name="Footer Placeholder 3"/>
          <p:cNvSpPr>
            <a:spLocks noGrp="1"/>
          </p:cNvSpPr>
          <p:nvPr>
            <p:ph type="ftr" sz="quarter" idx="2"/>
          </p:nvPr>
        </p:nvSpPr>
        <p:spPr>
          <a:xfrm>
            <a:off x="0" y="8829675"/>
            <a:ext cx="3037840"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0938" y="8829675"/>
            <a:ext cx="3037840" cy="465138"/>
          </a:xfrm>
          <a:prstGeom prst="rect">
            <a:avLst/>
          </a:prstGeom>
        </p:spPr>
        <p:txBody>
          <a:bodyPr vert="horz" lIns="91440" tIns="45720" rIns="91440" bIns="45720" rtlCol="0" anchor="b"/>
          <a:lstStyle>
            <a:lvl1pPr algn="r">
              <a:defRPr sz="1200"/>
            </a:lvl1pPr>
          </a:lstStyle>
          <a:p>
            <a:pPr>
              <a:defRPr/>
            </a:pPr>
            <a:fld id="{BBF84A91-433C-4DF3-9B06-D419C62334CC}" type="slidenum">
              <a:rPr lang="en-US"/>
              <a:pPr>
                <a:defRPr/>
              </a:pPr>
              <a:t>‹#›</a:t>
            </a:fld>
            <a:endParaRPr lang="en-US"/>
          </a:p>
        </p:txBody>
      </p:sp>
    </p:spTree>
    <p:extLst>
      <p:ext uri="{BB962C8B-B14F-4D97-AF65-F5344CB8AC3E}">
        <p14:creationId xmlns:p14="http://schemas.microsoft.com/office/powerpoint/2010/main" xmlns="" val="2701487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696DA0B-9623-4881-B4F4-00F51013F2C0}" type="datetimeFigureOut">
              <a:rPr lang="en-US"/>
              <a:pPr>
                <a:defRPr/>
              </a:pPr>
              <a:t>6/22/2014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701041" y="4416426"/>
            <a:ext cx="560832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7445FC4-AFE4-45A7-8B5D-AAE2439E14E0}" type="slidenum">
              <a:rPr lang="en-US"/>
              <a:pPr>
                <a:defRPr/>
              </a:pPr>
              <a:t>‹#›</a:t>
            </a:fld>
            <a:endParaRPr lang="en-US"/>
          </a:p>
        </p:txBody>
      </p:sp>
    </p:spTree>
    <p:extLst>
      <p:ext uri="{BB962C8B-B14F-4D97-AF65-F5344CB8AC3E}">
        <p14:creationId xmlns:p14="http://schemas.microsoft.com/office/powerpoint/2010/main" xmlns="" val="42628403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bhutan.gov.bt/government/aboutbhutan.php"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www.nsb.gov.b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2</a:t>
            </a:fld>
            <a:endParaRPr lang="en-US"/>
          </a:p>
        </p:txBody>
      </p:sp>
    </p:spTree>
    <p:extLst>
      <p:ext uri="{BB962C8B-B14F-4D97-AF65-F5344CB8AC3E}">
        <p14:creationId xmlns:p14="http://schemas.microsoft.com/office/powerpoint/2010/main" xmlns="" val="192731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1. </a:t>
            </a:r>
            <a:r>
              <a:rPr lang="en-US" baseline="0" dirty="0" smtClean="0"/>
              <a:t> </a:t>
            </a:r>
            <a:r>
              <a:rPr lang="en-GB" dirty="0" smtClean="0">
                <a:hlinkClick r:id="rId3"/>
              </a:rPr>
              <a:t>http://www.bhutan.gov.bt/government/aboutbhutan.php</a:t>
            </a:r>
            <a:endParaRPr lang="en-GB" dirty="0" smtClean="0"/>
          </a:p>
          <a:p>
            <a:r>
              <a:rPr lang="en-US" dirty="0" smtClean="0"/>
              <a:t>	2.</a:t>
            </a:r>
            <a:r>
              <a:rPr lang="en-US" baseline="0" dirty="0" smtClean="0"/>
              <a:t> </a:t>
            </a:r>
            <a:r>
              <a:rPr lang="en-GB" dirty="0" smtClean="0">
                <a:hlinkClick r:id="rId4"/>
              </a:rPr>
              <a:t>http://www.nsb.gov.bt</a:t>
            </a:r>
            <a:r>
              <a:rPr lang="en-US" dirty="0" smtClean="0"/>
              <a:t>	</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3</a:t>
            </a:fld>
            <a:endParaRPr lang="en-US"/>
          </a:p>
        </p:txBody>
      </p:sp>
    </p:spTree>
    <p:extLst>
      <p:ext uri="{BB962C8B-B14F-4D97-AF65-F5344CB8AC3E}">
        <p14:creationId xmlns:p14="http://schemas.microsoft.com/office/powerpoint/2010/main" xmlns="" val="3379646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4</a:t>
            </a:fld>
            <a:endParaRPr lang="en-US"/>
          </a:p>
        </p:txBody>
      </p:sp>
    </p:spTree>
    <p:extLst>
      <p:ext uri="{BB962C8B-B14F-4D97-AF65-F5344CB8AC3E}">
        <p14:creationId xmlns:p14="http://schemas.microsoft.com/office/powerpoint/2010/main" xmlns="" val="1589492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NTGMP</a:t>
            </a:r>
            <a:endParaRPr lang="en-US"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5</a:t>
            </a:fld>
            <a:endParaRPr lang="en-US"/>
          </a:p>
        </p:txBody>
      </p:sp>
    </p:spTree>
    <p:extLst>
      <p:ext uri="{BB962C8B-B14F-4D97-AF65-F5344CB8AC3E}">
        <p14:creationId xmlns:p14="http://schemas.microsoft.com/office/powerpoint/2010/main" xmlns="" val="2243166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Power Data Book 2011, BPC</a:t>
            </a:r>
            <a:endParaRPr lang="en-GB"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8</a:t>
            </a:fld>
            <a:endParaRPr lang="en-US"/>
          </a:p>
        </p:txBody>
      </p:sp>
    </p:spTree>
    <p:extLst>
      <p:ext uri="{BB962C8B-B14F-4D97-AF65-F5344CB8AC3E}">
        <p14:creationId xmlns:p14="http://schemas.microsoft.com/office/powerpoint/2010/main" xmlns="" val="1116283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9</a:t>
            </a:fld>
            <a:endParaRPr lang="en-US"/>
          </a:p>
        </p:txBody>
      </p:sp>
    </p:spTree>
    <p:extLst>
      <p:ext uri="{BB962C8B-B14F-4D97-AF65-F5344CB8AC3E}">
        <p14:creationId xmlns:p14="http://schemas.microsoft.com/office/powerpoint/2010/main" xmlns="" val="4136386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HEP: Hydroelectric</a:t>
            </a:r>
            <a:r>
              <a:rPr lang="en-US" baseline="0" dirty="0" smtClean="0"/>
              <a:t> Projects</a:t>
            </a:r>
            <a:endParaRPr lang="en-US"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10</a:t>
            </a:fld>
            <a:endParaRPr lang="en-US"/>
          </a:p>
        </p:txBody>
      </p:sp>
    </p:spTree>
    <p:extLst>
      <p:ext uri="{BB962C8B-B14F-4D97-AF65-F5344CB8AC3E}">
        <p14:creationId xmlns:p14="http://schemas.microsoft.com/office/powerpoint/2010/main" xmlns="" val="942365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 Power Data Book 2011,</a:t>
            </a:r>
            <a:r>
              <a:rPr lang="en-US" baseline="0" dirty="0" smtClean="0"/>
              <a:t> BPC</a:t>
            </a:r>
            <a:endParaRPr lang="en-GB" dirty="0"/>
          </a:p>
        </p:txBody>
      </p:sp>
      <p:sp>
        <p:nvSpPr>
          <p:cNvPr id="4" name="Slide Number Placeholder 3"/>
          <p:cNvSpPr>
            <a:spLocks noGrp="1"/>
          </p:cNvSpPr>
          <p:nvPr>
            <p:ph type="sldNum" sz="quarter" idx="10"/>
          </p:nvPr>
        </p:nvSpPr>
        <p:spPr/>
        <p:txBody>
          <a:bodyPr/>
          <a:lstStyle/>
          <a:p>
            <a:pPr>
              <a:defRPr/>
            </a:pPr>
            <a:fld id="{D7445FC4-AFE4-45A7-8B5D-AAE2439E14E0}" type="slidenum">
              <a:rPr lang="en-US" smtClean="0"/>
              <a:pPr>
                <a:defRPr/>
              </a:pPr>
              <a:t>14</a:t>
            </a:fld>
            <a:endParaRPr lang="en-US"/>
          </a:p>
        </p:txBody>
      </p:sp>
    </p:spTree>
    <p:extLst>
      <p:ext uri="{BB962C8B-B14F-4D97-AF65-F5344CB8AC3E}">
        <p14:creationId xmlns:p14="http://schemas.microsoft.com/office/powerpoint/2010/main" xmlns="" val="246137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42B8E2B-B7C1-4CE1-8404-05CEB0BA4007}" type="datetime1">
              <a:rPr lang="en-US"/>
              <a:pPr>
                <a:defRPr/>
              </a:pPr>
              <a:t>6/22/2014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6" name="Slide Number Placeholder 5"/>
          <p:cNvSpPr>
            <a:spLocks noGrp="1"/>
          </p:cNvSpPr>
          <p:nvPr>
            <p:ph type="sldNum" sz="quarter" idx="12"/>
          </p:nvPr>
        </p:nvSpPr>
        <p:spPr/>
        <p:txBody>
          <a:bodyPr/>
          <a:lstStyle>
            <a:lvl1pPr>
              <a:defRPr/>
            </a:lvl1pPr>
          </a:lstStyle>
          <a:p>
            <a:pPr>
              <a:defRPr/>
            </a:pPr>
            <a:fld id="{FF989054-FE86-4EC5-A979-25873D17DE25}" type="slidenum">
              <a:rPr lang="en-US"/>
              <a:pPr>
                <a:defRPr/>
              </a:pPr>
              <a:t>‹#›</a:t>
            </a:fld>
            <a:endParaRPr lang="en-US"/>
          </a:p>
        </p:txBody>
      </p:sp>
    </p:spTree>
  </p:cSld>
  <p:clrMapOvr>
    <a:masterClrMapping/>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BA66000-786D-4046-994E-A587B755CA8F}" type="datetime1">
              <a:rPr lang="en-US"/>
              <a:pPr>
                <a:defRPr/>
              </a:pPr>
              <a:t>6/22/2014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6" name="Slide Number Placeholder 5"/>
          <p:cNvSpPr>
            <a:spLocks noGrp="1"/>
          </p:cNvSpPr>
          <p:nvPr>
            <p:ph type="sldNum" sz="quarter" idx="12"/>
          </p:nvPr>
        </p:nvSpPr>
        <p:spPr/>
        <p:txBody>
          <a:bodyPr/>
          <a:lstStyle>
            <a:lvl1pPr>
              <a:defRPr/>
            </a:lvl1pPr>
          </a:lstStyle>
          <a:p>
            <a:pPr>
              <a:defRPr/>
            </a:pPr>
            <a:fld id="{6C056F31-EC75-462C-A4E5-9A7EE5E1AC42}" type="slidenum">
              <a:rPr lang="en-US"/>
              <a:pPr>
                <a:defRPr/>
              </a:pPr>
              <a:t>‹#›</a:t>
            </a:fld>
            <a:endParaRPr lang="en-US"/>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64F8AF7-22DC-4CDD-B323-CD56117729DA}" type="datetime1">
              <a:rPr lang="en-US"/>
              <a:pPr>
                <a:defRPr/>
              </a:pPr>
              <a:t>6/22/2014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6" name="Slide Number Placeholder 5"/>
          <p:cNvSpPr>
            <a:spLocks noGrp="1"/>
          </p:cNvSpPr>
          <p:nvPr>
            <p:ph type="sldNum" sz="quarter" idx="12"/>
          </p:nvPr>
        </p:nvSpPr>
        <p:spPr/>
        <p:txBody>
          <a:bodyPr/>
          <a:lstStyle>
            <a:lvl1pPr>
              <a:defRPr/>
            </a:lvl1pPr>
          </a:lstStyle>
          <a:p>
            <a:pPr>
              <a:defRPr/>
            </a:pPr>
            <a:fld id="{0D46FA81-A60B-4FCB-93D9-E11392524CF6}" type="slidenum">
              <a:rPr lang="en-US"/>
              <a:pPr>
                <a:defRPr/>
              </a:pPr>
              <a:t>‹#›</a:t>
            </a:fld>
            <a:endParaRPr lang="en-US"/>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64BE71B-CA2B-4557-9377-B7BC6653B73D}" type="datetime1">
              <a:rPr lang="en-US"/>
              <a:pPr>
                <a:defRPr/>
              </a:pPr>
              <a:t>6/22/2014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6" name="Slide Number Placeholder 5"/>
          <p:cNvSpPr>
            <a:spLocks noGrp="1"/>
          </p:cNvSpPr>
          <p:nvPr>
            <p:ph type="sldNum" sz="quarter" idx="12"/>
          </p:nvPr>
        </p:nvSpPr>
        <p:spPr/>
        <p:txBody>
          <a:bodyPr/>
          <a:lstStyle>
            <a:lvl1pPr>
              <a:defRPr/>
            </a:lvl1pPr>
          </a:lstStyle>
          <a:p>
            <a:pPr>
              <a:defRPr/>
            </a:pPr>
            <a:fld id="{64DDB255-5828-45CF-9D68-C60F14962EF6}" type="slidenum">
              <a:rPr lang="en-US"/>
              <a:pPr>
                <a:defRPr/>
              </a:pPr>
              <a:t>‹#›</a:t>
            </a:fld>
            <a:endParaRPr lang="en-US"/>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63DBE42-2C13-43C9-813D-72488EBEC37D}" type="datetime1">
              <a:rPr lang="en-US"/>
              <a:pPr>
                <a:defRPr/>
              </a:pPr>
              <a:t>6/22/2014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6" name="Slide Number Placeholder 5"/>
          <p:cNvSpPr>
            <a:spLocks noGrp="1"/>
          </p:cNvSpPr>
          <p:nvPr>
            <p:ph type="sldNum" sz="quarter" idx="12"/>
          </p:nvPr>
        </p:nvSpPr>
        <p:spPr/>
        <p:txBody>
          <a:bodyPr/>
          <a:lstStyle>
            <a:lvl1pPr>
              <a:defRPr/>
            </a:lvl1pPr>
          </a:lstStyle>
          <a:p>
            <a:pPr>
              <a:defRPr/>
            </a:pPr>
            <a:fld id="{197B1343-EC16-4BAC-8598-964739BDD87D}" type="slidenum">
              <a:rPr lang="en-US"/>
              <a:pPr>
                <a:defRPr/>
              </a:pPr>
              <a:t>‹#›</a:t>
            </a:fld>
            <a:endParaRPr lang="en-US"/>
          </a:p>
        </p:txBody>
      </p:sp>
    </p:spTree>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2814AE4-D87B-433E-A5BF-72DC050CEB6E}" type="datetime1">
              <a:rPr lang="en-US"/>
              <a:pPr>
                <a:defRPr/>
              </a:pPr>
              <a:t>6/22/2014</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7" name="Slide Number Placeholder 5"/>
          <p:cNvSpPr>
            <a:spLocks noGrp="1"/>
          </p:cNvSpPr>
          <p:nvPr>
            <p:ph type="sldNum" sz="quarter" idx="12"/>
          </p:nvPr>
        </p:nvSpPr>
        <p:spPr/>
        <p:txBody>
          <a:bodyPr/>
          <a:lstStyle>
            <a:lvl1pPr>
              <a:defRPr/>
            </a:lvl1pPr>
          </a:lstStyle>
          <a:p>
            <a:pPr>
              <a:defRPr/>
            </a:pPr>
            <a:fld id="{502B3DE1-370B-45B1-BDD8-5F51591D1B9A}" type="slidenum">
              <a:rPr lang="en-US"/>
              <a:pPr>
                <a:defRPr/>
              </a:pPr>
              <a:t>‹#›</a:t>
            </a:fld>
            <a:endParaRPr lang="en-US"/>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D1A2F28-4489-4BE6-830E-9EE89B6034B7}" type="datetime1">
              <a:rPr lang="en-US"/>
              <a:pPr>
                <a:defRPr/>
              </a:pPr>
              <a:t>6/22/2014</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9" name="Slide Number Placeholder 5"/>
          <p:cNvSpPr>
            <a:spLocks noGrp="1"/>
          </p:cNvSpPr>
          <p:nvPr>
            <p:ph type="sldNum" sz="quarter" idx="12"/>
          </p:nvPr>
        </p:nvSpPr>
        <p:spPr/>
        <p:txBody>
          <a:bodyPr/>
          <a:lstStyle>
            <a:lvl1pPr>
              <a:defRPr/>
            </a:lvl1pPr>
          </a:lstStyle>
          <a:p>
            <a:pPr>
              <a:defRPr/>
            </a:pPr>
            <a:fld id="{FD8CEC18-0EC1-4369-9730-C243E7835E92}" type="slidenum">
              <a:rPr lang="en-US"/>
              <a:pPr>
                <a:defRPr/>
              </a:pPr>
              <a:t>‹#›</a:t>
            </a:fld>
            <a:endParaRPr lang="en-US"/>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9E4110C-2833-4E68-B9F0-13D99D3B2D56}" type="datetime1">
              <a:rPr lang="en-US"/>
              <a:pPr>
                <a:defRPr/>
              </a:pPr>
              <a:t>6/22/2014</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5" name="Slide Number Placeholder 5"/>
          <p:cNvSpPr>
            <a:spLocks noGrp="1"/>
          </p:cNvSpPr>
          <p:nvPr>
            <p:ph type="sldNum" sz="quarter" idx="12"/>
          </p:nvPr>
        </p:nvSpPr>
        <p:spPr/>
        <p:txBody>
          <a:bodyPr/>
          <a:lstStyle>
            <a:lvl1pPr>
              <a:defRPr/>
            </a:lvl1pPr>
          </a:lstStyle>
          <a:p>
            <a:pPr>
              <a:defRPr/>
            </a:pPr>
            <a:fld id="{600E29BA-366D-4C97-BC37-B2126507DDDC}" type="slidenum">
              <a:rPr lang="en-US"/>
              <a:pPr>
                <a:defRPr/>
              </a:pPr>
              <a:t>‹#›</a:t>
            </a:fld>
            <a:endParaRPr lang="en-US"/>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E4C9D1C-4BF1-4592-860D-EE8CCE0E8D4E}" type="datetime1">
              <a:rPr lang="en-US"/>
              <a:pPr>
                <a:defRPr/>
              </a:pPr>
              <a:t>6/22/2014</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4" name="Slide Number Placeholder 5"/>
          <p:cNvSpPr>
            <a:spLocks noGrp="1"/>
          </p:cNvSpPr>
          <p:nvPr>
            <p:ph type="sldNum" sz="quarter" idx="12"/>
          </p:nvPr>
        </p:nvSpPr>
        <p:spPr/>
        <p:txBody>
          <a:bodyPr/>
          <a:lstStyle>
            <a:lvl1pPr>
              <a:defRPr/>
            </a:lvl1pPr>
          </a:lstStyle>
          <a:p>
            <a:pPr>
              <a:defRPr/>
            </a:pPr>
            <a:fld id="{4C4F3720-2758-4E60-B4CD-4A68D6AABFFD}" type="slidenum">
              <a:rPr lang="en-US"/>
              <a:pPr>
                <a:defRPr/>
              </a:pPr>
              <a:t>‹#›</a:t>
            </a:fld>
            <a:endParaRPr lang="en-U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37836DF-D1DB-435E-8216-429451E36416}" type="datetime1">
              <a:rPr lang="en-US"/>
              <a:pPr>
                <a:defRPr/>
              </a:pPr>
              <a:t>6/22/2014</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7" name="Slide Number Placeholder 5"/>
          <p:cNvSpPr>
            <a:spLocks noGrp="1"/>
          </p:cNvSpPr>
          <p:nvPr>
            <p:ph type="sldNum" sz="quarter" idx="12"/>
          </p:nvPr>
        </p:nvSpPr>
        <p:spPr/>
        <p:txBody>
          <a:bodyPr/>
          <a:lstStyle>
            <a:lvl1pPr>
              <a:defRPr/>
            </a:lvl1pPr>
          </a:lstStyle>
          <a:p>
            <a:pPr>
              <a:defRPr/>
            </a:pPr>
            <a:fld id="{9BC721A1-6CF6-4C21-B45E-815A903B2206}" type="slidenum">
              <a:rPr lang="en-US"/>
              <a:pPr>
                <a:defRPr/>
              </a:pPr>
              <a:t>‹#›</a:t>
            </a:fld>
            <a:endParaRPr lang="en-U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A23223-B879-4E32-BD82-294D7FB6B258}" type="datetime1">
              <a:rPr lang="en-US"/>
              <a:pPr>
                <a:defRPr/>
              </a:pPr>
              <a:t>6/22/2014</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Development &amp; Construction Department</a:t>
            </a:r>
          </a:p>
        </p:txBody>
      </p:sp>
      <p:sp>
        <p:nvSpPr>
          <p:cNvPr id="7" name="Slide Number Placeholder 5"/>
          <p:cNvSpPr>
            <a:spLocks noGrp="1"/>
          </p:cNvSpPr>
          <p:nvPr>
            <p:ph type="sldNum" sz="quarter" idx="12"/>
          </p:nvPr>
        </p:nvSpPr>
        <p:spPr/>
        <p:txBody>
          <a:bodyPr/>
          <a:lstStyle>
            <a:lvl1pPr>
              <a:defRPr/>
            </a:lvl1pPr>
          </a:lstStyle>
          <a:p>
            <a:pPr>
              <a:defRPr/>
            </a:pPr>
            <a:fld id="{F0BE8ADF-DF7E-4993-BEE6-34DC5E88E919}" type="slidenum">
              <a:rPr lang="en-US"/>
              <a:pPr>
                <a:defRPr/>
              </a:pPr>
              <a:t>‹#›</a:t>
            </a:fld>
            <a:endParaRPr lang="en-US"/>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7A144AE-6487-444E-9E0E-17392FAF1DFA}" type="datetime1">
              <a:rPr lang="en-US"/>
              <a:pPr>
                <a:defRPr/>
              </a:pPr>
              <a:t>6/22/2014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a:t>Development &amp; Construction Department</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2F1A7AB0-0242-4F6B-B22B-5C4D4EC26BE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dir="d"/>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81000" y="1752600"/>
            <a:ext cx="8382000" cy="2439988"/>
          </a:xfrm>
        </p:spPr>
        <p:txBody>
          <a:bodyPr/>
          <a:lstStyle/>
          <a:p>
            <a:pPr eaLnBrk="1" hangingPunct="1"/>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en-US" sz="4800" b="1" dirty="0" smtClean="0">
                <a:latin typeface="Times New Roman" pitchFamily="18" charset="0"/>
                <a:cs typeface="Times New Roman" pitchFamily="18" charset="0"/>
              </a:rPr>
              <a:t>BHUTAN PERSPECTIVE</a:t>
            </a:r>
            <a:endParaRPr lang="en-US" sz="3500" b="1" dirty="0" smtClean="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3886200" y="5486400"/>
            <a:ext cx="5257800" cy="1371600"/>
          </a:xfrm>
        </p:spPr>
        <p:txBody>
          <a:bodyPr/>
          <a:lstStyle/>
          <a:p>
            <a:pPr eaLnBrk="1" hangingPunct="1"/>
            <a:endParaRPr lang="en-US" sz="2000" dirty="0" smtClean="0">
              <a:solidFill>
                <a:schemeClr val="tx1"/>
              </a:solidFill>
              <a:latin typeface="Arial Black" pitchFamily="34" charset="0"/>
            </a:endParaRPr>
          </a:p>
          <a:p>
            <a:pPr eaLnBrk="1" hangingPunct="1"/>
            <a:r>
              <a:rPr lang="en-US" sz="2000" dirty="0" smtClean="0">
                <a:solidFill>
                  <a:schemeClr val="tx1"/>
                </a:solidFill>
                <a:latin typeface="Arial Black" pitchFamily="34" charset="0"/>
              </a:rPr>
              <a:t>Bhutan Power Corporation Limited</a:t>
            </a:r>
          </a:p>
        </p:txBody>
      </p:sp>
      <p:pic>
        <p:nvPicPr>
          <p:cNvPr id="9" name="Picture 8" descr="C:\Users\user\Desktop\logo-real-aspect.jpg"/>
          <p:cNvPicPr/>
          <p:nvPr/>
        </p:nvPicPr>
        <p:blipFill>
          <a:blip r:embed="rId2" cstate="print"/>
          <a:srcRect/>
          <a:stretch>
            <a:fillRect/>
          </a:stretch>
        </p:blipFill>
        <p:spPr bwMode="auto">
          <a:xfrm>
            <a:off x="381000" y="1905000"/>
            <a:ext cx="1219200" cy="1447800"/>
          </a:xfrm>
          <a:prstGeom prst="rect">
            <a:avLst/>
          </a:prstGeom>
          <a:noFill/>
          <a:ln w="9525">
            <a:noFill/>
            <a:miter lim="800000"/>
            <a:headEnd/>
            <a:tailEnd/>
          </a:ln>
        </p:spPr>
      </p:pic>
      <p:pic>
        <p:nvPicPr>
          <p:cNvPr id="8" name="Picture 5" descr="BPC_LOGO"/>
          <p:cNvPicPr>
            <a:picLocks noChangeAspect="1" noChangeArrowheads="1"/>
          </p:cNvPicPr>
          <p:nvPr/>
        </p:nvPicPr>
        <p:blipFill>
          <a:blip r:embed="rId3" cstate="print"/>
          <a:srcRect/>
          <a:stretch>
            <a:fillRect/>
          </a:stretch>
        </p:blipFill>
        <p:spPr bwMode="auto">
          <a:xfrm>
            <a:off x="7421880" y="1905000"/>
            <a:ext cx="1341120" cy="1421445"/>
          </a:xfrm>
          <a:prstGeom prst="rect">
            <a:avLst/>
          </a:prstGeom>
          <a:noFill/>
          <a:ln w="9525">
            <a:noFill/>
            <a:miter lim="800000"/>
            <a:headEnd/>
            <a:tailEnd/>
          </a:ln>
        </p:spPr>
      </p:pic>
      <p:pic>
        <p:nvPicPr>
          <p:cNvPr id="27649" name="Picture 1" descr="C:\Users\user\Desktop\bhutan_flag.jpg"/>
          <p:cNvPicPr>
            <a:picLocks noChangeAspect="1" noChangeArrowheads="1"/>
          </p:cNvPicPr>
          <p:nvPr/>
        </p:nvPicPr>
        <p:blipFill>
          <a:blip r:embed="rId4" cstate="print"/>
          <a:srcRect/>
          <a:stretch>
            <a:fillRect/>
          </a:stretch>
        </p:blipFill>
        <p:spPr bwMode="auto">
          <a:xfrm>
            <a:off x="1828800" y="914400"/>
            <a:ext cx="5467246" cy="384810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Reservoir HEP </a:t>
            </a:r>
            <a:endParaRPr lang="en-US" dirty="0"/>
          </a:p>
        </p:txBody>
      </p:sp>
      <p:sp>
        <p:nvSpPr>
          <p:cNvPr id="3" name="Content Placeholder 2"/>
          <p:cNvSpPr>
            <a:spLocks noGrp="1"/>
          </p:cNvSpPr>
          <p:nvPr>
            <p:ph idx="1"/>
          </p:nvPr>
        </p:nvSpPr>
        <p:spPr/>
        <p:txBody>
          <a:bodyPr/>
          <a:lstStyle/>
          <a:p>
            <a:r>
              <a:rPr lang="en-US" dirty="0" err="1" smtClean="0"/>
              <a:t>Wangchhu</a:t>
            </a:r>
            <a:r>
              <a:rPr lang="en-US" dirty="0" smtClean="0"/>
              <a:t> Reservoir (570MW)</a:t>
            </a:r>
          </a:p>
          <a:p>
            <a:endParaRPr lang="en-US" dirty="0" smtClean="0"/>
          </a:p>
          <a:p>
            <a:r>
              <a:rPr lang="en-US" dirty="0" err="1" smtClean="0"/>
              <a:t>Bunakha</a:t>
            </a:r>
            <a:r>
              <a:rPr lang="en-US" dirty="0" smtClean="0"/>
              <a:t> Reservoir (180MW)</a:t>
            </a:r>
          </a:p>
          <a:p>
            <a:endParaRPr lang="en-US" dirty="0" smtClean="0"/>
          </a:p>
          <a:p>
            <a:r>
              <a:rPr lang="en-US" dirty="0" err="1" smtClean="0"/>
              <a:t>Amochhu</a:t>
            </a:r>
            <a:r>
              <a:rPr lang="en-US" dirty="0" smtClean="0"/>
              <a:t> </a:t>
            </a:r>
            <a:r>
              <a:rPr lang="en-US" dirty="0" err="1" smtClean="0"/>
              <a:t>Reservori</a:t>
            </a:r>
            <a:r>
              <a:rPr lang="en-US" dirty="0" smtClean="0"/>
              <a:t> (540MW)</a:t>
            </a:r>
          </a:p>
          <a:p>
            <a:endParaRPr lang="en-US" dirty="0"/>
          </a:p>
        </p:txBody>
      </p:sp>
    </p:spTree>
  </p:cSld>
  <p:clrMapOvr>
    <a:masterClrMapping/>
  </p:clrMapOvr>
  <p:transition spd="slow">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381000" y="533400"/>
            <a:ext cx="8229600" cy="1447800"/>
          </a:xfrm>
        </p:spPr>
        <p:txBody>
          <a:bodyPr/>
          <a:lstStyle/>
          <a:p>
            <a:r>
              <a:rPr lang="en-US" sz="3500" b="1" dirty="0" smtClean="0">
                <a:latin typeface="Times New Roman" pitchFamily="18" charset="0"/>
                <a:cs typeface="Times New Roman" pitchFamily="18" charset="0"/>
              </a:rPr>
              <a:t>Power Supply &amp; Demand</a:t>
            </a:r>
            <a:r>
              <a:rPr lang="en-US" sz="4000" dirty="0" smtClean="0"/>
              <a:t/>
            </a:r>
            <a:br>
              <a:rPr lang="en-US" sz="4000" dirty="0" smtClean="0"/>
            </a:br>
            <a:endParaRPr lang="en-US" sz="4000" dirty="0" smtClean="0"/>
          </a:p>
        </p:txBody>
      </p:sp>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7172" name="Rectangle 3"/>
          <p:cNvSpPr>
            <a:spLocks noGrp="1" noChangeArrowheads="1"/>
          </p:cNvSpPr>
          <p:nvPr>
            <p:ph idx="1"/>
          </p:nvPr>
        </p:nvSpPr>
        <p:spPr>
          <a:xfrm>
            <a:off x="457200" y="1524000"/>
            <a:ext cx="8229600" cy="4876800"/>
          </a:xfrm>
        </p:spPr>
        <p:txBody>
          <a:bodyPr/>
          <a:lstStyle/>
          <a:p>
            <a:pPr algn="just">
              <a:lnSpc>
                <a:spcPct val="80000"/>
              </a:lnSpc>
            </a:pPr>
            <a:endParaRPr lang="en-US" sz="2800" dirty="0" smtClean="0"/>
          </a:p>
          <a:p>
            <a:pPr algn="just">
              <a:lnSpc>
                <a:spcPct val="80000"/>
              </a:lnSpc>
            </a:pPr>
            <a:r>
              <a:rPr lang="en-US" sz="2800" dirty="0" smtClean="0"/>
              <a:t>Electricity export - About 75% of the generation</a:t>
            </a:r>
          </a:p>
          <a:p>
            <a:pPr algn="just">
              <a:lnSpc>
                <a:spcPct val="80000"/>
              </a:lnSpc>
            </a:pPr>
            <a:endParaRPr lang="en-US" sz="2800" dirty="0" smtClean="0"/>
          </a:p>
          <a:p>
            <a:pPr algn="just">
              <a:lnSpc>
                <a:spcPct val="80000"/>
              </a:lnSpc>
            </a:pPr>
            <a:r>
              <a:rPr lang="en-US" sz="2800" dirty="0" smtClean="0"/>
              <a:t>Annual export estimate = 7,216.53 MU (2010)</a:t>
            </a:r>
          </a:p>
          <a:p>
            <a:pPr algn="just">
              <a:lnSpc>
                <a:spcPct val="80000"/>
              </a:lnSpc>
            </a:pPr>
            <a:endParaRPr lang="en-US" sz="2800" dirty="0" smtClean="0"/>
          </a:p>
          <a:p>
            <a:pPr algn="just"/>
            <a:r>
              <a:rPr lang="en-US" sz="2800" dirty="0" smtClean="0"/>
              <a:t>Revenue from sale of electricity contributes to 40% of national revenue.</a:t>
            </a:r>
          </a:p>
          <a:p>
            <a:pPr algn="just"/>
            <a:endParaRPr lang="en-US" sz="2800" dirty="0" smtClean="0"/>
          </a:p>
          <a:p>
            <a:pPr algn="just"/>
            <a:r>
              <a:rPr lang="en-US" sz="2800" dirty="0" smtClean="0"/>
              <a:t>Bhutan’s consumption + losses = 1,628.03 MU (2010) </a:t>
            </a:r>
          </a:p>
          <a:p>
            <a:pPr>
              <a:lnSpc>
                <a:spcPct val="80000"/>
              </a:lnSpc>
            </a:pPr>
            <a:endParaRPr lang="en-GB" sz="2400" dirty="0" smtClean="0"/>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b="1" dirty="0" smtClean="0">
                <a:latin typeface="Times New Roman" pitchFamily="18" charset="0"/>
                <a:cs typeface="Times New Roman" pitchFamily="18" charset="0"/>
              </a:rPr>
              <a:t>New Hydro Generating Stations in Bhutan by 2020 </a:t>
            </a:r>
            <a:endParaRPr lang="en-US" sz="3500" b="1" dirty="0">
              <a:latin typeface="Times New Roman" pitchFamily="18" charset="0"/>
              <a:cs typeface="Times New Roman" pitchFamily="18" charset="0"/>
            </a:endParaRPr>
          </a:p>
        </p:txBody>
      </p:sp>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graphicFrame>
        <p:nvGraphicFramePr>
          <p:cNvPr id="11" name="Content Placeholder 10"/>
          <p:cNvGraphicFramePr>
            <a:graphicFrameLocks noGrp="1"/>
          </p:cNvGraphicFramePr>
          <p:nvPr>
            <p:ph idx="1"/>
          </p:nvPr>
        </p:nvGraphicFramePr>
        <p:xfrm>
          <a:off x="0" y="1447800"/>
          <a:ext cx="9144000" cy="5410201"/>
        </p:xfrm>
        <a:graphic>
          <a:graphicData uri="http://schemas.openxmlformats.org/drawingml/2006/table">
            <a:tbl>
              <a:tblPr/>
              <a:tblGrid>
                <a:gridCol w="636104"/>
                <a:gridCol w="3246801"/>
                <a:gridCol w="2239599"/>
                <a:gridCol w="1523462"/>
                <a:gridCol w="1498034"/>
              </a:tblGrid>
              <a:tr h="579076">
                <a:tc>
                  <a:txBody>
                    <a:bodyPr/>
                    <a:lstStyle/>
                    <a:p>
                      <a:pPr algn="ctr" rtl="0" fontAlgn="t"/>
                      <a:endParaRPr lang="en-GB" sz="1600" b="1" i="0" u="none" strike="noStrike" dirty="0" smtClean="0">
                        <a:solidFill>
                          <a:srgbClr val="FFFFFF"/>
                        </a:solidFill>
                        <a:latin typeface="Times New Roman" pitchFamily="18" charset="0"/>
                        <a:cs typeface="Times New Roman" pitchFamily="18" charset="0"/>
                      </a:endParaRPr>
                    </a:p>
                    <a:p>
                      <a:pPr algn="ctr" rtl="0" fontAlgn="t"/>
                      <a:r>
                        <a:rPr lang="en-GB" sz="1600" b="1" i="0" u="none" strike="noStrike" dirty="0" smtClean="0">
                          <a:solidFill>
                            <a:srgbClr val="FFFFFF"/>
                          </a:solidFill>
                          <a:latin typeface="Times New Roman" pitchFamily="18" charset="0"/>
                          <a:cs typeface="Times New Roman" pitchFamily="18" charset="0"/>
                        </a:rPr>
                        <a:t>Sl</a:t>
                      </a:r>
                      <a:r>
                        <a:rPr lang="en-GB" sz="1600" b="1" i="0" u="none" strike="noStrike" dirty="0">
                          <a:solidFill>
                            <a:srgbClr val="FFFFFF"/>
                          </a:solidFill>
                          <a:latin typeface="Times New Roman" pitchFamily="18" charset="0"/>
                          <a:cs typeface="Times New Roman" pitchFamily="18" charset="0"/>
                        </a:rPr>
                        <a:t>. No.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rtl="0" fontAlgn="t"/>
                      <a:endParaRPr lang="en-GB" sz="1600" b="1" i="0" u="none" strike="noStrike" dirty="0" smtClean="0">
                        <a:solidFill>
                          <a:srgbClr val="FFFFFF"/>
                        </a:solidFill>
                        <a:latin typeface="Times New Roman" pitchFamily="18" charset="0"/>
                        <a:cs typeface="Times New Roman" pitchFamily="18" charset="0"/>
                      </a:endParaRPr>
                    </a:p>
                    <a:p>
                      <a:pPr algn="ctr" rtl="0" fontAlgn="t"/>
                      <a:r>
                        <a:rPr lang="en-GB" sz="1600" b="1" i="0" u="none" strike="noStrike" dirty="0" smtClean="0">
                          <a:solidFill>
                            <a:srgbClr val="FFFFFF"/>
                          </a:solidFill>
                          <a:latin typeface="Times New Roman" pitchFamily="18" charset="0"/>
                          <a:cs typeface="Times New Roman" pitchFamily="18" charset="0"/>
                        </a:rPr>
                        <a:t>River </a:t>
                      </a:r>
                      <a:r>
                        <a:rPr lang="en-GB" sz="1600" b="1" i="0" u="none" strike="noStrike" dirty="0">
                          <a:solidFill>
                            <a:srgbClr val="FFFFFF"/>
                          </a:solidFill>
                          <a:latin typeface="Times New Roman" pitchFamily="18" charset="0"/>
                          <a:cs typeface="Times New Roman" pitchFamily="18" charset="0"/>
                        </a:rPr>
                        <a:t>Basin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rtl="0" fontAlgn="t"/>
                      <a:endParaRPr lang="en-GB" sz="1600" b="1" i="0" u="none" strike="noStrike" dirty="0" smtClean="0">
                        <a:solidFill>
                          <a:srgbClr val="FFFFFF"/>
                        </a:solidFill>
                        <a:latin typeface="Times New Roman" pitchFamily="18" charset="0"/>
                        <a:cs typeface="Times New Roman" pitchFamily="18" charset="0"/>
                      </a:endParaRPr>
                    </a:p>
                    <a:p>
                      <a:pPr algn="ctr" rtl="0" fontAlgn="t"/>
                      <a:r>
                        <a:rPr lang="en-GB" sz="1600" b="1" i="0" u="none" strike="noStrike" dirty="0" smtClean="0">
                          <a:solidFill>
                            <a:srgbClr val="FFFFFF"/>
                          </a:solidFill>
                          <a:latin typeface="Times New Roman" pitchFamily="18" charset="0"/>
                          <a:cs typeface="Times New Roman" pitchFamily="18" charset="0"/>
                        </a:rPr>
                        <a:t>Project </a:t>
                      </a:r>
                      <a:r>
                        <a:rPr lang="en-GB" sz="1600" b="1" i="0" u="none" strike="noStrike" dirty="0">
                          <a:solidFill>
                            <a:srgbClr val="FFFFFF"/>
                          </a:solidFill>
                          <a:latin typeface="Times New Roman" pitchFamily="18" charset="0"/>
                          <a:cs typeface="Times New Roman" pitchFamily="18" charset="0"/>
                        </a:rPr>
                        <a:t>Name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rtl="0" fontAlgn="t"/>
                      <a:r>
                        <a:rPr lang="en-GB" sz="1600" b="1" i="0" u="none" strike="noStrike" dirty="0">
                          <a:solidFill>
                            <a:srgbClr val="FFFFFF"/>
                          </a:solidFill>
                          <a:latin typeface="Times New Roman" pitchFamily="18" charset="0"/>
                          <a:cs typeface="Times New Roman" pitchFamily="18" charset="0"/>
                        </a:rPr>
                        <a:t>Installed Capacity (MW)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rtl="0" fontAlgn="t"/>
                      <a:r>
                        <a:rPr lang="en-GB" sz="1600" b="1" i="0" u="none" strike="noStrike" dirty="0">
                          <a:solidFill>
                            <a:srgbClr val="FFFFFF"/>
                          </a:solidFill>
                          <a:latin typeface="Times New Roman" pitchFamily="18" charset="0"/>
                          <a:cs typeface="Times New Roman" pitchFamily="18" charset="0"/>
                        </a:rPr>
                        <a:t>Year of Commissioning</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r>
              <a:tr h="339000">
                <a:tc>
                  <a:txBody>
                    <a:bodyPr/>
                    <a:lstStyle/>
                    <a:p>
                      <a:pPr algn="ctr" rtl="0" fontAlgn="t"/>
                      <a:r>
                        <a:rPr lang="en-GB" sz="1600" b="0" i="0" u="none" strike="noStrike" dirty="0">
                          <a:solidFill>
                            <a:srgbClr val="000000"/>
                          </a:solidFill>
                          <a:latin typeface="Times New Roman" pitchFamily="18" charset="0"/>
                          <a:cs typeface="Times New Roman" pitchFamily="18" charset="0"/>
                        </a:rPr>
                        <a:t>1</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Punatsangchhu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Wangdiphodrang</a:t>
                      </a:r>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Punatsangchhu-I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1200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2015</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334519">
                <a:tc>
                  <a:txBody>
                    <a:bodyPr/>
                    <a:lstStyle/>
                    <a:p>
                      <a:pPr algn="ctr" rtl="0" fontAlgn="t"/>
                      <a:r>
                        <a:rPr lang="en-GB" sz="1600" b="0" i="0" u="none" strike="noStrike" dirty="0">
                          <a:solidFill>
                            <a:srgbClr val="000000"/>
                          </a:solidFill>
                          <a:latin typeface="Times New Roman" pitchFamily="18" charset="0"/>
                          <a:cs typeface="Times New Roman" pitchFamily="18" charset="0"/>
                        </a:rPr>
                        <a:t>2</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Punatsangchhu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Wangdiphodrang</a:t>
                      </a:r>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Punatsangchhu</a:t>
                      </a:r>
                      <a:r>
                        <a:rPr lang="en-GB" sz="1600" b="0" i="0" u="none" strike="noStrike" dirty="0">
                          <a:solidFill>
                            <a:srgbClr val="000000"/>
                          </a:solidFill>
                          <a:latin typeface="Times New Roman" pitchFamily="18" charset="0"/>
                          <a:cs typeface="Times New Roman" pitchFamily="18" charset="0"/>
                        </a:rPr>
                        <a:t>-II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990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2017</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330039">
                <a:tc>
                  <a:txBody>
                    <a:bodyPr/>
                    <a:lstStyle/>
                    <a:p>
                      <a:pPr algn="ctr" rtl="0" fontAlgn="t"/>
                      <a:r>
                        <a:rPr lang="en-GB" sz="1600" b="0" i="0" u="none" strike="noStrike">
                          <a:solidFill>
                            <a:srgbClr val="000000"/>
                          </a:solidFill>
                          <a:latin typeface="Times New Roman" pitchFamily="18" charset="0"/>
                          <a:cs typeface="Times New Roman" pitchFamily="18" charset="0"/>
                        </a:rPr>
                        <a:t>3</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Punatsangchhu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Lhamoizingkha</a:t>
                      </a:r>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Sunkosh</a:t>
                      </a:r>
                      <a:r>
                        <a:rPr lang="en-GB" sz="1600" b="0" i="0" u="none" strike="noStrike" dirty="0">
                          <a:solidFill>
                            <a:srgbClr val="000000"/>
                          </a:solidFill>
                          <a:latin typeface="Times New Roman" pitchFamily="18" charset="0"/>
                          <a:cs typeface="Times New Roman" pitchFamily="18" charset="0"/>
                        </a:rPr>
                        <a:t> Main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2500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333596">
                <a:tc>
                  <a:txBody>
                    <a:bodyPr/>
                    <a:lstStyle/>
                    <a:p>
                      <a:pPr algn="ctr" rtl="0" fontAlgn="t"/>
                      <a:r>
                        <a:rPr lang="en-GB" sz="1600" b="0" i="0" u="none" strike="noStrike">
                          <a:solidFill>
                            <a:srgbClr val="000000"/>
                          </a:solidFill>
                          <a:latin typeface="Times New Roman" pitchFamily="18" charset="0"/>
                          <a:cs typeface="Times New Roman" pitchFamily="18" charset="0"/>
                        </a:rPr>
                        <a:t>4</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Punatsangchhu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Lhamoizingkha</a:t>
                      </a:r>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Sunkosh Barrage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85</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5</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Wangchhu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Chukha</a:t>
                      </a:r>
                      <a:endParaRPr lang="en-GB" sz="1600" b="0" i="0" u="none" strike="noStrike" dirty="0">
                        <a:solidFill>
                          <a:srgbClr val="000000"/>
                        </a:solidFill>
                        <a:latin typeface="Times New Roman" pitchFamily="18" charset="0"/>
                        <a:cs typeface="Times New Roman" pitchFamily="18" charset="0"/>
                      </a:endParaRP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Wangchhu</a:t>
                      </a:r>
                      <a:r>
                        <a:rPr lang="en-GB" sz="1600" b="0" i="0" u="none" strike="noStrike" dirty="0">
                          <a:solidFill>
                            <a:srgbClr val="000000"/>
                          </a:solidFill>
                          <a:latin typeface="Times New Roman" pitchFamily="18" charset="0"/>
                          <a:cs typeface="Times New Roman" pitchFamily="18" charset="0"/>
                        </a:rPr>
                        <a:t>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570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GB" sz="1600" b="0" i="0" u="none" strike="noStrike">
                          <a:solidFill>
                            <a:srgbClr val="000000"/>
                          </a:solidFill>
                          <a:latin typeface="Times New Roman" pitchFamily="18" charset="0"/>
                          <a:cs typeface="Times New Roman" pitchFamily="18" charset="0"/>
                        </a:rPr>
                        <a:t>2019</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349729">
                <a:tc>
                  <a:txBody>
                    <a:bodyPr/>
                    <a:lstStyle/>
                    <a:p>
                      <a:pPr algn="ctr" rtl="0" fontAlgn="t"/>
                      <a:r>
                        <a:rPr lang="en-GB" sz="1600" b="0" i="0" u="none" strike="noStrike">
                          <a:solidFill>
                            <a:srgbClr val="000000"/>
                          </a:solidFill>
                          <a:latin typeface="Times New Roman" pitchFamily="18" charset="0"/>
                          <a:cs typeface="Times New Roman" pitchFamily="18" charset="0"/>
                        </a:rPr>
                        <a:t>6</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Wangchhu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Chukha</a:t>
                      </a:r>
                      <a:endParaRPr lang="en-GB" sz="1600" b="0" i="0" u="none" strike="noStrike" dirty="0">
                        <a:solidFill>
                          <a:srgbClr val="000000"/>
                        </a:solidFill>
                        <a:latin typeface="Times New Roman" pitchFamily="18" charset="0"/>
                        <a:cs typeface="Times New Roman" pitchFamily="18" charset="0"/>
                      </a:endParaRP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Bunakha</a:t>
                      </a:r>
                      <a:r>
                        <a:rPr lang="en-GB" sz="1600" b="0" i="0" u="none" strike="noStrike" dirty="0">
                          <a:solidFill>
                            <a:srgbClr val="000000"/>
                          </a:solidFill>
                          <a:latin typeface="Times New Roman" pitchFamily="18" charset="0"/>
                          <a:cs typeface="Times New Roman" pitchFamily="18" charset="0"/>
                        </a:rPr>
                        <a:t> Reservoir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180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376908">
                <a:tc>
                  <a:txBody>
                    <a:bodyPr/>
                    <a:lstStyle/>
                    <a:p>
                      <a:pPr algn="ctr" rtl="0" fontAlgn="t"/>
                      <a:r>
                        <a:rPr lang="en-GB" sz="1600" b="0" i="0" u="none" strike="noStrike">
                          <a:solidFill>
                            <a:srgbClr val="000000"/>
                          </a:solidFill>
                          <a:latin typeface="Times New Roman" pitchFamily="18" charset="0"/>
                          <a:cs typeface="Times New Roman" pitchFamily="18" charset="0"/>
                        </a:rPr>
                        <a:t>7</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Amochhu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Samtse</a:t>
                      </a:r>
                      <a:r>
                        <a:rPr lang="en-GB" sz="1600" b="0" i="0" u="none" strike="noStrike" dirty="0">
                          <a:solidFill>
                            <a:srgbClr val="000000"/>
                          </a:solidFill>
                          <a:latin typeface="Times New Roman" pitchFamily="18" charset="0"/>
                          <a:cs typeface="Times New Roman" pitchFamily="18" charset="0"/>
                        </a:rPr>
                        <a:t>/ </a:t>
                      </a:r>
                      <a:r>
                        <a:rPr lang="en-GB" sz="1600" b="0" i="0" u="none" strike="noStrike" dirty="0" err="1">
                          <a:solidFill>
                            <a:srgbClr val="000000"/>
                          </a:solidFill>
                          <a:latin typeface="Times New Roman" pitchFamily="18" charset="0"/>
                          <a:cs typeface="Times New Roman" pitchFamily="18" charset="0"/>
                        </a:rPr>
                        <a:t>Chukha</a:t>
                      </a:r>
                      <a:endParaRPr lang="en-GB" sz="1600" b="0" i="0" u="none" strike="noStrike" dirty="0">
                        <a:solidFill>
                          <a:srgbClr val="000000"/>
                        </a:solidFill>
                        <a:latin typeface="Times New Roman" pitchFamily="18" charset="0"/>
                        <a:cs typeface="Times New Roman" pitchFamily="18" charset="0"/>
                      </a:endParaRP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Amochhu</a:t>
                      </a:r>
                      <a:r>
                        <a:rPr lang="en-GB" sz="1600" b="0" i="0" u="none" strike="noStrike" dirty="0">
                          <a:solidFill>
                            <a:srgbClr val="000000"/>
                          </a:solidFill>
                          <a:latin typeface="Times New Roman" pitchFamily="18" charset="0"/>
                          <a:cs typeface="Times New Roman" pitchFamily="18" charset="0"/>
                        </a:rPr>
                        <a:t> Reservoir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540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2018</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8</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Punatsangchhu</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Dagachhu</a:t>
                      </a:r>
                      <a:r>
                        <a:rPr lang="en-GB" sz="1600" b="0" i="0" u="none" strike="noStrike" dirty="0">
                          <a:solidFill>
                            <a:srgbClr val="000000"/>
                          </a:solidFill>
                          <a:latin typeface="Times New Roman" pitchFamily="18" charset="0"/>
                          <a:cs typeface="Times New Roman" pitchFamily="18" charset="0"/>
                        </a:rPr>
                        <a:t>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126</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GB" sz="1600" b="0" i="0" u="none" strike="noStrike">
                          <a:solidFill>
                            <a:srgbClr val="000000"/>
                          </a:solidFill>
                          <a:latin typeface="Times New Roman" pitchFamily="18" charset="0"/>
                          <a:cs typeface="Times New Roman" pitchFamily="18" charset="0"/>
                        </a:rPr>
                        <a:t>2015</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9</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Mangdechhu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Trongsa</a:t>
                      </a:r>
                      <a:endParaRPr lang="en-GB" sz="1600" b="0" i="0" u="none" strike="noStrike" dirty="0">
                        <a:solidFill>
                          <a:srgbClr val="000000"/>
                        </a:solidFill>
                        <a:latin typeface="Times New Roman" pitchFamily="18" charset="0"/>
                        <a:cs typeface="Times New Roman" pitchFamily="18" charset="0"/>
                      </a:endParaRP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Mangdechhu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720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2017</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10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Mangdechhu/Trongsa</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Nikachhu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210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353736">
                <a:tc>
                  <a:txBody>
                    <a:bodyPr/>
                    <a:lstStyle/>
                    <a:p>
                      <a:pPr algn="ctr" rtl="0" fontAlgn="t"/>
                      <a:r>
                        <a:rPr lang="en-GB" sz="1600" b="0" i="0" u="none" strike="noStrike">
                          <a:solidFill>
                            <a:srgbClr val="000000"/>
                          </a:solidFill>
                          <a:latin typeface="Times New Roman" pitchFamily="18" charset="0"/>
                          <a:cs typeface="Times New Roman" pitchFamily="18" charset="0"/>
                        </a:rPr>
                        <a:t>11</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dirty="0" err="1">
                          <a:solidFill>
                            <a:srgbClr val="000000"/>
                          </a:solidFill>
                          <a:latin typeface="Times New Roman" pitchFamily="18" charset="0"/>
                          <a:cs typeface="Times New Roman" pitchFamily="18" charset="0"/>
                        </a:rPr>
                        <a:t>Mangdechhu</a:t>
                      </a:r>
                      <a:r>
                        <a:rPr lang="en-GB" sz="1600" b="0" i="0" u="none" strike="noStrike" dirty="0">
                          <a:solidFill>
                            <a:srgbClr val="000000"/>
                          </a:solidFill>
                          <a:latin typeface="Times New Roman" pitchFamily="18" charset="0"/>
                          <a:cs typeface="Times New Roman" pitchFamily="18" charset="0"/>
                        </a:rPr>
                        <a:t>/</a:t>
                      </a:r>
                      <a:r>
                        <a:rPr lang="en-GB" sz="1600" b="0" i="0" u="none" strike="noStrike" dirty="0" err="1">
                          <a:solidFill>
                            <a:srgbClr val="000000"/>
                          </a:solidFill>
                          <a:latin typeface="Times New Roman" pitchFamily="18" charset="0"/>
                          <a:cs typeface="Times New Roman" pitchFamily="18" charset="0"/>
                        </a:rPr>
                        <a:t>Zhemgang</a:t>
                      </a:r>
                      <a:endParaRPr lang="en-GB" sz="1600" b="0" i="0" u="none" strike="noStrike" dirty="0">
                        <a:solidFill>
                          <a:srgbClr val="000000"/>
                        </a:solidFill>
                        <a:latin typeface="Times New Roman" pitchFamily="18" charset="0"/>
                        <a:cs typeface="Times New Roman" pitchFamily="18" charset="0"/>
                      </a:endParaRP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Chamkharchhu-I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770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2018</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12</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Drangmechhu/Mongar</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Kuri-Gongri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1800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359434">
                <a:tc>
                  <a:txBody>
                    <a:bodyPr/>
                    <a:lstStyle/>
                    <a:p>
                      <a:pPr algn="ctr" rtl="0" fontAlgn="t"/>
                      <a:r>
                        <a:rPr lang="en-GB" sz="1600" b="0" i="0" u="none" strike="noStrike" dirty="0">
                          <a:solidFill>
                            <a:srgbClr val="000000"/>
                          </a:solidFill>
                          <a:latin typeface="Times New Roman" pitchFamily="18" charset="0"/>
                          <a:cs typeface="Times New Roman" pitchFamily="18" charset="0"/>
                        </a:rPr>
                        <a:t>13</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Drangmechhu/Trashiyangtse</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Kholongchhu HEP</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t"/>
                      <a:r>
                        <a:rPr lang="en-GB" sz="1600" b="0" i="0" u="none" strike="noStrike" dirty="0">
                          <a:solidFill>
                            <a:srgbClr val="000000"/>
                          </a:solidFill>
                          <a:latin typeface="Times New Roman" pitchFamily="18" charset="0"/>
                          <a:cs typeface="Times New Roman" pitchFamily="18" charset="0"/>
                        </a:rPr>
                        <a:t>600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2018</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3452">
                <a:tc>
                  <a:txBody>
                    <a:bodyPr/>
                    <a:lstStyle/>
                    <a:p>
                      <a:pPr algn="ctr" rtl="0" fontAlgn="t"/>
                      <a:r>
                        <a:rPr lang="en-GB" sz="1600" b="0" i="0" u="none" strike="noStrike">
                          <a:solidFill>
                            <a:srgbClr val="000000"/>
                          </a:solidFill>
                          <a:latin typeface="Times New Roman" pitchFamily="18" charset="0"/>
                          <a:cs typeface="Times New Roman" pitchFamily="18" charset="0"/>
                        </a:rPr>
                        <a:t>14</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Druk Bindu</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rtl="0" fontAlgn="t"/>
                      <a:r>
                        <a:rPr lang="en-GB" sz="1600" b="0" i="0" u="none" strike="noStrike">
                          <a:solidFill>
                            <a:srgbClr val="000000"/>
                          </a:solidFill>
                          <a:latin typeface="Times New Roman" pitchFamily="18" charset="0"/>
                          <a:cs typeface="Times New Roman" pitchFamily="18" charset="0"/>
                        </a:rPr>
                        <a:t>Bindu Khola</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t"/>
                      <a:r>
                        <a:rPr lang="en-GB" sz="1600" b="0" i="0" u="none" strike="noStrike">
                          <a:solidFill>
                            <a:srgbClr val="000000"/>
                          </a:solidFill>
                          <a:latin typeface="Times New Roman" pitchFamily="18" charset="0"/>
                          <a:cs typeface="Times New Roman" pitchFamily="18" charset="0"/>
                        </a:rPr>
                        <a:t>13</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t"/>
                      <a:r>
                        <a:rPr lang="en-GB" sz="1600" b="0" i="0" u="none" strike="noStrike" dirty="0">
                          <a:solidFill>
                            <a:srgbClr val="000000"/>
                          </a:solidFill>
                          <a:latin typeface="Times New Roman" pitchFamily="18" charset="0"/>
                          <a:cs typeface="Times New Roman" pitchFamily="18" charset="0"/>
                        </a:rPr>
                        <a:t>2020</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293452">
                <a:tc>
                  <a:txBody>
                    <a:bodyPr/>
                    <a:lstStyle/>
                    <a:p>
                      <a:pPr algn="l" fontAlgn="t"/>
                      <a:r>
                        <a:rPr lang="en-GB" sz="1600" b="0" i="0" u="none" strike="noStrike">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fontAlgn="t"/>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1" i="0" u="none" strike="noStrike" dirty="0">
                          <a:solidFill>
                            <a:srgbClr val="000000"/>
                          </a:solidFill>
                          <a:latin typeface="Times New Roman" pitchFamily="18" charset="0"/>
                          <a:cs typeface="Times New Roman" pitchFamily="18" charset="0"/>
                        </a:rPr>
                        <a:t>Total MW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t"/>
                      <a:r>
                        <a:rPr lang="en-GB" sz="1600" b="1" i="0" u="none" strike="noStrike" dirty="0">
                          <a:solidFill>
                            <a:srgbClr val="000000"/>
                          </a:solidFill>
                          <a:latin typeface="Times New Roman" pitchFamily="18" charset="0"/>
                          <a:cs typeface="Times New Roman" pitchFamily="18" charset="0"/>
                        </a:rPr>
                        <a:t>10,304</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fontAlgn="t"/>
                      <a:r>
                        <a:rPr lang="en-GB" sz="1600" b="0" i="0" u="none" strike="noStrike" dirty="0">
                          <a:solidFill>
                            <a:srgbClr val="000000"/>
                          </a:solidFill>
                          <a:latin typeface="Times New Roman" pitchFamily="18" charset="0"/>
                          <a:cs typeface="Times New Roman" pitchFamily="18" charset="0"/>
                        </a:rPr>
                        <a:t> </a:t>
                      </a:r>
                    </a:p>
                  </a:txBody>
                  <a:tcPr marL="5847" marR="5847" marT="584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2291" name="Content Placeholder 10"/>
          <p:cNvSpPr>
            <a:spLocks noGrp="1"/>
          </p:cNvSpPr>
          <p:nvPr>
            <p:ph idx="1"/>
          </p:nvPr>
        </p:nvSpPr>
        <p:spPr>
          <a:xfrm>
            <a:off x="457200" y="1143000"/>
            <a:ext cx="8229600" cy="5562600"/>
          </a:xfrm>
        </p:spPr>
        <p:txBody>
          <a:bodyPr/>
          <a:lstStyle/>
          <a:p>
            <a:pPr eaLnBrk="1" hangingPunct="1">
              <a:lnSpc>
                <a:spcPct val="80000"/>
              </a:lnSpc>
            </a:pPr>
            <a:r>
              <a:rPr lang="en-US" sz="2400" dirty="0" smtClean="0">
                <a:cs typeface="Times New Roman" pitchFamily="18" charset="0"/>
              </a:rPr>
              <a:t>Length of 400 kV D/C lines	   	   74.143 km</a:t>
            </a:r>
          </a:p>
          <a:p>
            <a:pPr eaLnBrk="1" hangingPunct="1">
              <a:lnSpc>
                <a:spcPct val="80000"/>
              </a:lnSpc>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220 kV D/C lines	   	    35.780 km</a:t>
            </a:r>
          </a:p>
          <a:p>
            <a:pPr eaLnBrk="1" hangingPunct="1">
              <a:lnSpc>
                <a:spcPct val="80000"/>
              </a:lnSpc>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220 kV S/C lines	    	    183.739 km</a:t>
            </a:r>
          </a:p>
          <a:p>
            <a:pPr eaLnBrk="1" hangingPunct="1">
              <a:lnSpc>
                <a:spcPct val="80000"/>
              </a:lnSpc>
              <a:buNone/>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132 kV S/C lines		    344.628 km</a:t>
            </a:r>
          </a:p>
          <a:p>
            <a:pPr eaLnBrk="1" hangingPunct="1">
              <a:lnSpc>
                <a:spcPct val="80000"/>
              </a:lnSpc>
              <a:buNone/>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66 kV S/C lines		    302.152 km</a:t>
            </a:r>
          </a:p>
          <a:p>
            <a:pPr eaLnBrk="1" hangingPunct="1">
              <a:lnSpc>
                <a:spcPct val="80000"/>
              </a:lnSpc>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66 kV D/C lines		    5.960 km</a:t>
            </a:r>
          </a:p>
          <a:p>
            <a:pPr eaLnBrk="1" hangingPunct="1">
              <a:lnSpc>
                <a:spcPct val="80000"/>
              </a:lnSpc>
              <a:buNone/>
            </a:pPr>
            <a:endParaRPr lang="en-US" sz="2400" dirty="0" smtClean="0">
              <a:cs typeface="Times New Roman" pitchFamily="18" charset="0"/>
            </a:endParaRPr>
          </a:p>
          <a:p>
            <a:pPr eaLnBrk="1" hangingPunct="1">
              <a:lnSpc>
                <a:spcPct val="80000"/>
              </a:lnSpc>
            </a:pPr>
            <a:r>
              <a:rPr lang="en-US" sz="2400" dirty="0" smtClean="0">
                <a:cs typeface="Times New Roman" pitchFamily="18" charset="0"/>
              </a:rPr>
              <a:t>Length of 66 kV M/C lines		    3.405 km</a:t>
            </a:r>
          </a:p>
          <a:p>
            <a:pPr eaLnBrk="1" hangingPunct="1">
              <a:lnSpc>
                <a:spcPct val="80000"/>
              </a:lnSpc>
              <a:buNone/>
            </a:pPr>
            <a:endParaRPr lang="en-US" sz="2400" dirty="0" smtClean="0">
              <a:cs typeface="Times New Roman" pitchFamily="18" charset="0"/>
            </a:endParaRPr>
          </a:p>
          <a:p>
            <a:pPr eaLnBrk="1" hangingPunct="1">
              <a:lnSpc>
                <a:spcPct val="80000"/>
              </a:lnSpc>
              <a:buFontTx/>
              <a:buNone/>
            </a:pPr>
            <a:r>
              <a:rPr lang="en-US" sz="2400" b="1" dirty="0" smtClean="0">
                <a:cs typeface="Times New Roman" pitchFamily="18" charset="0"/>
              </a:rPr>
              <a:t>	</a:t>
            </a:r>
            <a:r>
              <a:rPr lang="en-US" sz="2400" b="1" dirty="0" smtClean="0">
                <a:solidFill>
                  <a:schemeClr val="folHlink"/>
                </a:solidFill>
                <a:cs typeface="Times New Roman" pitchFamily="18" charset="0"/>
              </a:rPr>
              <a:t>Total Transmission Line Length	    949.807 km</a:t>
            </a:r>
          </a:p>
          <a:p>
            <a:pPr eaLnBrk="1" hangingPunct="1">
              <a:lnSpc>
                <a:spcPct val="80000"/>
              </a:lnSpc>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533400" y="152400"/>
            <a:ext cx="8229600" cy="762000"/>
          </a:xfrm>
          <a:prstGeom prst="rect">
            <a:avLst/>
          </a:prstGeom>
          <a:noFill/>
          <a:ln w="9525">
            <a:noFill/>
            <a:miter lim="800000"/>
            <a:headEnd/>
            <a:tailEnd/>
          </a:ln>
        </p:spPr>
        <p:txBody>
          <a:bodyPr anchor="ctr"/>
          <a:lstStyle/>
          <a:p>
            <a:pPr algn="ctr">
              <a:defRPr/>
            </a:pPr>
            <a:r>
              <a:rPr lang="en-US" sz="3500" b="1" dirty="0" smtClean="0">
                <a:latin typeface="Times New Roman" pitchFamily="18" charset="0"/>
                <a:cs typeface="Times New Roman" pitchFamily="18" charset="0"/>
              </a:rPr>
              <a:t>Existing </a:t>
            </a:r>
            <a:r>
              <a:rPr lang="en-US" sz="3500" b="1" dirty="0" smtClean="0">
                <a:latin typeface="Times New Roman" pitchFamily="18" charset="0"/>
                <a:ea typeface="+mj-ea"/>
                <a:cs typeface="Times New Roman" pitchFamily="18" charset="0"/>
              </a:rPr>
              <a:t>Transmission </a:t>
            </a:r>
            <a:r>
              <a:rPr lang="en-US" sz="3500" b="1" dirty="0">
                <a:latin typeface="Times New Roman" pitchFamily="18" charset="0"/>
                <a:ea typeface="+mj-ea"/>
                <a:cs typeface="Times New Roman" pitchFamily="18" charset="0"/>
              </a:rPr>
              <a:t>Network in Bhutan </a:t>
            </a: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91">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291">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291">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500" b="1" dirty="0" smtClean="0">
                <a:latin typeface="Times New Roman" pitchFamily="18" charset="0"/>
                <a:cs typeface="Times New Roman" pitchFamily="18" charset="0"/>
              </a:rPr>
              <a:t>Existing Transmission Substation in Bhutan </a:t>
            </a:r>
            <a:endParaRPr lang="en-US" sz="35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457200" y="1828800"/>
          <a:ext cx="8229600" cy="3657600"/>
        </p:xfrm>
        <a:graphic>
          <a:graphicData uri="http://schemas.openxmlformats.org/drawingml/2006/table">
            <a:tbl>
              <a:tblPr firstRow="1" bandRow="1">
                <a:tableStyleId>{5C22544A-7EE6-4342-B048-85BDC9FD1C3A}</a:tableStyleId>
              </a:tblPr>
              <a:tblGrid>
                <a:gridCol w="762000"/>
                <a:gridCol w="3886200"/>
                <a:gridCol w="1524000"/>
                <a:gridCol w="2057400"/>
              </a:tblGrid>
              <a:tr h="370840">
                <a:tc>
                  <a:txBody>
                    <a:bodyPr/>
                    <a:lstStyle/>
                    <a:p>
                      <a:pPr algn="ctr"/>
                      <a:r>
                        <a:rPr lang="en-US" sz="2400" dirty="0" smtClean="0"/>
                        <a:t>Sl. No.</a:t>
                      </a:r>
                      <a:endParaRPr lang="en-US" sz="2400" dirty="0"/>
                    </a:p>
                  </a:txBody>
                  <a:tcPr/>
                </a:tc>
                <a:tc>
                  <a:txBody>
                    <a:bodyPr/>
                    <a:lstStyle/>
                    <a:p>
                      <a:pPr algn="ctr"/>
                      <a:r>
                        <a:rPr lang="en-US" sz="2400" dirty="0" smtClean="0"/>
                        <a:t>Substation</a:t>
                      </a:r>
                      <a:endParaRPr lang="en-US" sz="2400" dirty="0"/>
                    </a:p>
                  </a:txBody>
                  <a:tcPr/>
                </a:tc>
                <a:tc>
                  <a:txBody>
                    <a:bodyPr/>
                    <a:lstStyle/>
                    <a:p>
                      <a:pPr algn="ctr"/>
                      <a:r>
                        <a:rPr lang="en-US" sz="2400" dirty="0" smtClean="0"/>
                        <a:t>Qty (Nos.)</a:t>
                      </a:r>
                      <a:endParaRPr lang="en-US" sz="2400" dirty="0"/>
                    </a:p>
                  </a:txBody>
                  <a:tcPr/>
                </a:tc>
                <a:tc>
                  <a:txBody>
                    <a:bodyPr/>
                    <a:lstStyle/>
                    <a:p>
                      <a:pPr algn="ctr"/>
                      <a:r>
                        <a:rPr lang="en-US" sz="2400" dirty="0" smtClean="0"/>
                        <a:t>Capacity (MVA)</a:t>
                      </a:r>
                      <a:endParaRPr lang="en-US" sz="2400" dirty="0"/>
                    </a:p>
                  </a:txBody>
                  <a:tcPr/>
                </a:tc>
              </a:tr>
              <a:tr h="370840">
                <a:tc>
                  <a:txBody>
                    <a:bodyPr/>
                    <a:lstStyle/>
                    <a:p>
                      <a:pPr algn="ctr"/>
                      <a:r>
                        <a:rPr lang="en-US" sz="2000" dirty="0" smtClean="0"/>
                        <a:t>1</a:t>
                      </a:r>
                      <a:endParaRPr lang="en-US" sz="2000" dirty="0"/>
                    </a:p>
                  </a:txBody>
                  <a:tcPr/>
                </a:tc>
                <a:tc>
                  <a:txBody>
                    <a:bodyPr/>
                    <a:lstStyle/>
                    <a:p>
                      <a:r>
                        <a:rPr lang="en-US" sz="2000" b="0" dirty="0" smtClean="0">
                          <a:latin typeface="+mn-lt"/>
                          <a:cs typeface="Times New Roman" pitchFamily="18" charset="0"/>
                        </a:rPr>
                        <a:t>400 /220/66kV substation</a:t>
                      </a:r>
                      <a:endParaRPr lang="en-US" sz="2000" b="0" dirty="0">
                        <a:latin typeface="+mn-lt"/>
                      </a:endParaRPr>
                    </a:p>
                  </a:txBody>
                  <a:tcPr/>
                </a:tc>
                <a:tc>
                  <a:txBody>
                    <a:bodyPr/>
                    <a:lstStyle/>
                    <a:p>
                      <a:pPr algn="ctr"/>
                      <a:r>
                        <a:rPr lang="en-US" sz="2000" dirty="0" smtClean="0"/>
                        <a:t>1</a:t>
                      </a:r>
                      <a:endParaRPr lang="en-US" sz="2000" dirty="0"/>
                    </a:p>
                  </a:txBody>
                  <a:tcPr/>
                </a:tc>
                <a:tc>
                  <a:txBody>
                    <a:bodyPr/>
                    <a:lstStyle/>
                    <a:p>
                      <a:pPr algn="ctr"/>
                      <a:r>
                        <a:rPr lang="en-US" sz="2000" dirty="0" smtClean="0"/>
                        <a:t>200</a:t>
                      </a:r>
                      <a:endParaRPr lang="en-US" sz="2000" dirty="0"/>
                    </a:p>
                  </a:txBody>
                  <a:tcPr/>
                </a:tc>
              </a:tr>
              <a:tr h="370840">
                <a:tc>
                  <a:txBody>
                    <a:bodyPr/>
                    <a:lstStyle/>
                    <a:p>
                      <a:pPr algn="ctr"/>
                      <a:r>
                        <a:rPr lang="en-US" sz="2000" dirty="0" smtClean="0"/>
                        <a:t>2</a:t>
                      </a:r>
                      <a:endParaRPr lang="en-US" sz="2000" dirty="0"/>
                    </a:p>
                  </a:txBody>
                  <a:tcPr/>
                </a:tc>
                <a:tc>
                  <a:txBody>
                    <a:bodyPr/>
                    <a:lstStyle/>
                    <a:p>
                      <a:r>
                        <a:rPr lang="en-US" sz="2000" b="0" dirty="0" smtClean="0">
                          <a:latin typeface="+mn-lt"/>
                          <a:cs typeface="Times New Roman" pitchFamily="18" charset="0"/>
                        </a:rPr>
                        <a:t>220 /66kV substation </a:t>
                      </a:r>
                      <a:endParaRPr lang="en-US" sz="2000" b="0" dirty="0">
                        <a:latin typeface="+mn-lt"/>
                      </a:endParaRPr>
                    </a:p>
                  </a:txBody>
                  <a:tcPr/>
                </a:tc>
                <a:tc>
                  <a:txBody>
                    <a:bodyPr/>
                    <a:lstStyle/>
                    <a:p>
                      <a:pPr algn="ctr"/>
                      <a:r>
                        <a:rPr lang="en-US" sz="2000" dirty="0" smtClean="0"/>
                        <a:t>2</a:t>
                      </a:r>
                      <a:endParaRPr lang="en-US" sz="2000" dirty="0"/>
                    </a:p>
                  </a:txBody>
                  <a:tcPr/>
                </a:tc>
                <a:tc>
                  <a:txBody>
                    <a:bodyPr/>
                    <a:lstStyle/>
                    <a:p>
                      <a:pPr algn="ctr"/>
                      <a:r>
                        <a:rPr lang="en-US" sz="2000" dirty="0" smtClean="0"/>
                        <a:t>220</a:t>
                      </a:r>
                      <a:endParaRPr lang="en-US" sz="2000" dirty="0"/>
                    </a:p>
                  </a:txBody>
                  <a:tcPr/>
                </a:tc>
              </a:tr>
              <a:tr h="370840">
                <a:tc>
                  <a:txBody>
                    <a:bodyPr/>
                    <a:lstStyle/>
                    <a:p>
                      <a:pPr algn="ctr"/>
                      <a:r>
                        <a:rPr lang="en-US" sz="2000" dirty="0" smtClean="0"/>
                        <a:t>3</a:t>
                      </a:r>
                      <a:endParaRPr lang="en-US" sz="2000" dirty="0"/>
                    </a:p>
                  </a:txBody>
                  <a:tcPr/>
                </a:tc>
                <a:tc>
                  <a:txBody>
                    <a:bodyPr/>
                    <a:lstStyle/>
                    <a:p>
                      <a:r>
                        <a:rPr lang="en-US" sz="2000" b="0" dirty="0" smtClean="0">
                          <a:latin typeface="+mn-lt"/>
                          <a:cs typeface="Times New Roman" pitchFamily="18" charset="0"/>
                        </a:rPr>
                        <a:t>132kV substations </a:t>
                      </a:r>
                      <a:endParaRPr lang="en-US" sz="2000" b="0" dirty="0">
                        <a:latin typeface="+mn-lt"/>
                      </a:endParaRPr>
                    </a:p>
                  </a:txBody>
                  <a:tcPr/>
                </a:tc>
                <a:tc>
                  <a:txBody>
                    <a:bodyPr/>
                    <a:lstStyle/>
                    <a:p>
                      <a:pPr algn="ctr"/>
                      <a:r>
                        <a:rPr lang="en-US" sz="2000" dirty="0" smtClean="0"/>
                        <a:t>7</a:t>
                      </a:r>
                      <a:endParaRPr lang="en-US" sz="2000" dirty="0"/>
                    </a:p>
                  </a:txBody>
                  <a:tcPr/>
                </a:tc>
                <a:tc>
                  <a:txBody>
                    <a:bodyPr/>
                    <a:lstStyle/>
                    <a:p>
                      <a:pPr algn="ctr"/>
                      <a:r>
                        <a:rPr lang="en-US" sz="2000" dirty="0" smtClean="0"/>
                        <a:t>102</a:t>
                      </a:r>
                      <a:endParaRPr lang="en-US" sz="2000" dirty="0"/>
                    </a:p>
                  </a:txBody>
                  <a:tcPr/>
                </a:tc>
              </a:tr>
              <a:tr h="370840">
                <a:tc>
                  <a:txBody>
                    <a:bodyPr/>
                    <a:lstStyle/>
                    <a:p>
                      <a:pPr algn="ctr"/>
                      <a:r>
                        <a:rPr lang="en-US" sz="2000" dirty="0" smtClean="0"/>
                        <a:t>4</a:t>
                      </a:r>
                      <a:endParaRPr lang="en-US" sz="2000" dirty="0"/>
                    </a:p>
                  </a:txBody>
                  <a:tcPr/>
                </a:tc>
                <a:tc>
                  <a:txBody>
                    <a:bodyPr/>
                    <a:lstStyle/>
                    <a:p>
                      <a:r>
                        <a:rPr lang="en-US" sz="2000" b="0" dirty="0" smtClean="0">
                          <a:latin typeface="+mn-lt"/>
                          <a:cs typeface="Times New Roman" pitchFamily="18" charset="0"/>
                        </a:rPr>
                        <a:t>66kV substations </a:t>
                      </a:r>
                      <a:endParaRPr lang="en-US" sz="2000" b="0" dirty="0">
                        <a:latin typeface="+mn-lt"/>
                      </a:endParaRPr>
                    </a:p>
                  </a:txBody>
                  <a:tcPr/>
                </a:tc>
                <a:tc>
                  <a:txBody>
                    <a:bodyPr/>
                    <a:lstStyle/>
                    <a:p>
                      <a:pPr algn="ctr"/>
                      <a:r>
                        <a:rPr lang="en-US" sz="2000" dirty="0" smtClean="0"/>
                        <a:t>11</a:t>
                      </a:r>
                      <a:endParaRPr lang="en-US" sz="2000" dirty="0"/>
                    </a:p>
                  </a:txBody>
                  <a:tcPr/>
                </a:tc>
                <a:tc>
                  <a:txBody>
                    <a:bodyPr/>
                    <a:lstStyle/>
                    <a:p>
                      <a:pPr algn="ctr"/>
                      <a:r>
                        <a:rPr lang="en-US" sz="2000" dirty="0" smtClean="0"/>
                        <a:t>199.5</a:t>
                      </a:r>
                      <a:endParaRPr lang="en-US" sz="2000" dirty="0"/>
                    </a:p>
                  </a:txBody>
                  <a:tcPr/>
                </a:tc>
              </a:tr>
              <a:tr h="370840">
                <a:tc>
                  <a:txBody>
                    <a:bodyPr/>
                    <a:lstStyle/>
                    <a:p>
                      <a:pPr algn="ctr"/>
                      <a:r>
                        <a:rPr lang="en-US" sz="2000" dirty="0" smtClean="0"/>
                        <a:t>5</a:t>
                      </a:r>
                      <a:endParaRPr lang="en-US" sz="2000" dirty="0"/>
                    </a:p>
                  </a:txBody>
                  <a:tcPr/>
                </a:tc>
                <a:tc>
                  <a:txBody>
                    <a:bodyPr/>
                    <a:lstStyle/>
                    <a:p>
                      <a:r>
                        <a:rPr lang="en-US" sz="2000" b="0" dirty="0" smtClean="0">
                          <a:latin typeface="+mn-lt"/>
                          <a:cs typeface="Times New Roman" pitchFamily="18" charset="0"/>
                        </a:rPr>
                        <a:t>33kV substations </a:t>
                      </a:r>
                      <a:endParaRPr lang="en-US" sz="2000" b="0" dirty="0">
                        <a:latin typeface="+mn-lt"/>
                      </a:endParaRPr>
                    </a:p>
                  </a:txBody>
                  <a:tcPr/>
                </a:tc>
                <a:tc>
                  <a:txBody>
                    <a:bodyPr/>
                    <a:lstStyle/>
                    <a:p>
                      <a:pPr algn="ctr"/>
                      <a:r>
                        <a:rPr lang="en-US" sz="2000" dirty="0" smtClean="0"/>
                        <a:t>1</a:t>
                      </a:r>
                      <a:endParaRPr lang="en-US" sz="2000" dirty="0"/>
                    </a:p>
                  </a:txBody>
                  <a:tcPr/>
                </a:tc>
                <a:tc>
                  <a:txBody>
                    <a:bodyPr/>
                    <a:lstStyle/>
                    <a:p>
                      <a:pPr algn="ctr"/>
                      <a:r>
                        <a:rPr lang="en-US" sz="2000" dirty="0" smtClean="0"/>
                        <a:t>3</a:t>
                      </a:r>
                      <a:endParaRPr lang="en-US" sz="2000" dirty="0"/>
                    </a:p>
                  </a:txBody>
                  <a:tcPr/>
                </a:tc>
              </a:tr>
              <a:tr h="370840">
                <a:tc>
                  <a:txBody>
                    <a:bodyPr/>
                    <a:lstStyle/>
                    <a:p>
                      <a:pPr algn="ctr"/>
                      <a:r>
                        <a:rPr lang="en-US" sz="2000" dirty="0" smtClean="0"/>
                        <a:t>6</a:t>
                      </a:r>
                      <a:endParaRPr lang="en-US" sz="2000" dirty="0"/>
                    </a:p>
                  </a:txBody>
                  <a:tcPr/>
                </a:tc>
                <a:tc>
                  <a:txBody>
                    <a:bodyPr/>
                    <a:lstStyle/>
                    <a:p>
                      <a:r>
                        <a:rPr lang="en-US" sz="2000" b="0" dirty="0" smtClean="0">
                          <a:latin typeface="+mn-lt"/>
                          <a:cs typeface="Times New Roman" pitchFamily="18" charset="0"/>
                        </a:rPr>
                        <a:t>66kV Switching Station</a:t>
                      </a:r>
                      <a:endParaRPr lang="en-US" sz="2000" b="0" dirty="0">
                        <a:latin typeface="+mn-lt"/>
                      </a:endParaRPr>
                    </a:p>
                  </a:txBody>
                  <a:tcPr/>
                </a:tc>
                <a:tc>
                  <a:txBody>
                    <a:bodyPr/>
                    <a:lstStyle/>
                    <a:p>
                      <a:pPr algn="ctr"/>
                      <a:r>
                        <a:rPr lang="en-US" sz="2000" dirty="0" smtClean="0"/>
                        <a:t>1</a:t>
                      </a:r>
                      <a:endParaRPr lang="en-US" sz="2000" dirty="0"/>
                    </a:p>
                  </a:txBody>
                  <a:tcPr/>
                </a:tc>
                <a:tc>
                  <a:txBody>
                    <a:bodyPr/>
                    <a:lstStyle/>
                    <a:p>
                      <a:pPr algn="ctr"/>
                      <a:r>
                        <a:rPr lang="en-US" sz="2000" dirty="0" smtClean="0"/>
                        <a:t>-</a:t>
                      </a:r>
                      <a:endParaRPr lang="en-US" sz="2000" dirty="0"/>
                    </a:p>
                  </a:txBody>
                  <a:tcPr/>
                </a:tc>
              </a:tr>
              <a:tr h="370840">
                <a:tc>
                  <a:txBody>
                    <a:bodyPr/>
                    <a:lstStyle/>
                    <a:p>
                      <a:endParaRPr lang="en-US" sz="2400"/>
                    </a:p>
                  </a:txBody>
                  <a:tcPr/>
                </a:tc>
                <a:tc>
                  <a:txBody>
                    <a:bodyPr/>
                    <a:lstStyle/>
                    <a:p>
                      <a:pPr algn="ctr"/>
                      <a:r>
                        <a:rPr lang="en-US" sz="2400" b="1" dirty="0" smtClean="0"/>
                        <a:t>Total</a:t>
                      </a:r>
                      <a:endParaRPr lang="en-US" sz="2400" b="1" dirty="0"/>
                    </a:p>
                  </a:txBody>
                  <a:tcPr/>
                </a:tc>
                <a:tc>
                  <a:txBody>
                    <a:bodyPr/>
                    <a:lstStyle/>
                    <a:p>
                      <a:pPr algn="ctr"/>
                      <a:r>
                        <a:rPr lang="en-US" sz="2400" b="1" dirty="0" smtClean="0"/>
                        <a:t>23</a:t>
                      </a:r>
                      <a:endParaRPr lang="en-US" sz="2400" b="1" dirty="0"/>
                    </a:p>
                  </a:txBody>
                  <a:tcPr/>
                </a:tc>
                <a:tc>
                  <a:txBody>
                    <a:bodyPr/>
                    <a:lstStyle/>
                    <a:p>
                      <a:pPr algn="ctr"/>
                      <a:r>
                        <a:rPr lang="en-US" sz="2400" b="1" dirty="0" smtClean="0"/>
                        <a:t>724.5</a:t>
                      </a:r>
                      <a:endParaRPr lang="en-US" sz="2400" b="1" dirty="0"/>
                    </a:p>
                  </a:txBody>
                  <a:tcPr/>
                </a:tc>
              </a:tr>
            </a:tbl>
          </a:graphicData>
        </a:graphic>
      </p:graphicFrame>
      <p:pic>
        <p:nvPicPr>
          <p:cNvPr id="5" name="Picture 4"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pic>
        <p:nvPicPr>
          <p:cNvPr id="7" name="Picture 6" descr="C:\Users\user\Desktop\logo-real-aspect.jpg"/>
          <p:cNvPicPr/>
          <p:nvPr/>
        </p:nvPicPr>
        <p:blipFill>
          <a:blip r:embed="rId4"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6"/>
          <p:cNvSpPr>
            <a:spLocks noGrp="1"/>
          </p:cNvSpPr>
          <p:nvPr>
            <p:ph type="title"/>
          </p:nvPr>
        </p:nvSpPr>
        <p:spPr>
          <a:xfrm>
            <a:off x="457200" y="0"/>
            <a:ext cx="8229600" cy="715963"/>
          </a:xfrm>
        </p:spPr>
        <p:txBody>
          <a:bodyPr/>
          <a:lstStyle/>
          <a:p>
            <a:pPr eaLnBrk="1" hangingPunct="1"/>
            <a:r>
              <a:rPr lang="en-US" sz="4000" b="1" dirty="0" smtClean="0">
                <a:latin typeface="Times New Roman" pitchFamily="18" charset="0"/>
                <a:cs typeface="Times New Roman" pitchFamily="18" charset="0"/>
              </a:rPr>
              <a:t>Transmission Network in Bhutan </a:t>
            </a:r>
          </a:p>
        </p:txBody>
      </p:sp>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
        <p:nvSpPr>
          <p:cNvPr id="8" name="Content Placeholder 7"/>
          <p:cNvSpPr>
            <a:spLocks noGrp="1"/>
          </p:cNvSpPr>
          <p:nvPr>
            <p:ph idx="1"/>
          </p:nvPr>
        </p:nvSpPr>
        <p:spPr/>
        <p:txBody>
          <a:bodyPr/>
          <a:lstStyle/>
          <a:p>
            <a:endParaRPr lang="en-GB"/>
          </a:p>
        </p:txBody>
      </p:sp>
      <p:pic>
        <p:nvPicPr>
          <p:cNvPr id="1027" name="Picture 3"/>
          <p:cNvPicPr>
            <a:picLocks noChangeAspect="1" noChangeArrowheads="1"/>
          </p:cNvPicPr>
          <p:nvPr/>
        </p:nvPicPr>
        <p:blipFill>
          <a:blip r:embed="rId4" cstate="print"/>
          <a:srcRect/>
          <a:stretch>
            <a:fillRect/>
          </a:stretch>
        </p:blipFill>
        <p:spPr bwMode="auto">
          <a:xfrm>
            <a:off x="0" y="762000"/>
            <a:ext cx="9144000" cy="6350215"/>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r>
              <a:rPr lang="en-US" sz="2400" dirty="0" smtClean="0"/>
              <a:t>Technical</a:t>
            </a:r>
          </a:p>
          <a:p>
            <a:pPr lvl="1"/>
            <a:r>
              <a:rPr lang="en-US" sz="2000" dirty="0" smtClean="0"/>
              <a:t>Use of common corridor (transmission network) versus dedicated transmission pipe</a:t>
            </a:r>
          </a:p>
          <a:p>
            <a:pPr lvl="1"/>
            <a:r>
              <a:rPr lang="en-US" sz="2000" dirty="0" smtClean="0"/>
              <a:t>Requirement of Uniform Standards</a:t>
            </a:r>
          </a:p>
          <a:p>
            <a:pPr lvl="1"/>
            <a:r>
              <a:rPr lang="en-US" sz="2000" dirty="0" smtClean="0"/>
              <a:t>Billing &amp; Metering Issues </a:t>
            </a:r>
          </a:p>
          <a:p>
            <a:pPr lvl="1"/>
            <a:r>
              <a:rPr lang="en-US" sz="2000" dirty="0" smtClean="0"/>
              <a:t>Interaction among the LDCs</a:t>
            </a:r>
          </a:p>
          <a:p>
            <a:pPr lvl="1"/>
            <a:r>
              <a:rPr lang="en-US" sz="2000" dirty="0" smtClean="0"/>
              <a:t>System security of the different grids</a:t>
            </a:r>
          </a:p>
          <a:p>
            <a:pPr lvl="1"/>
            <a:r>
              <a:rPr lang="en-US" sz="2000" dirty="0" smtClean="0"/>
              <a:t>Maintenance of Grid Discipline</a:t>
            </a:r>
          </a:p>
          <a:p>
            <a:pPr lvl="1"/>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Use of common corridor (transmission network) versus dedicated transmission pipe</a:t>
            </a:r>
          </a:p>
          <a:p>
            <a:pPr lvl="1"/>
            <a:endParaRPr lang="en-US" sz="1600" dirty="0" smtClean="0"/>
          </a:p>
          <a:p>
            <a:pPr lvl="1"/>
            <a:r>
              <a:rPr lang="en-US" sz="2400" dirty="0" smtClean="0"/>
              <a:t>Common Corridor may optimize the overall SAARC grid requirements but would require proper mechanism to be put in place for energy exchange mechanism, associated agreements with responsibilities of multiple agencies</a:t>
            </a:r>
          </a:p>
          <a:p>
            <a:pPr lvl="1"/>
            <a:r>
              <a:rPr lang="en-US" sz="2400" dirty="0" smtClean="0"/>
              <a:t>Dedicated transmission pipe would to an extent have simpler mechanism but may not be optimal. Further, jurisdiction for maintenance of the lines and / or any lease for the land occupied by corridor would have to be addressed. </a:t>
            </a:r>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14519063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Use of common corridor (transmission network) versus dedicated transmission pipe</a:t>
            </a:r>
          </a:p>
          <a:p>
            <a:pPr lvl="1"/>
            <a:r>
              <a:rPr lang="en-US" sz="1600" dirty="0" smtClean="0"/>
              <a:t>Complexities associated with dedicated transmission pipe less compared to common corridor</a:t>
            </a:r>
          </a:p>
          <a:p>
            <a:pPr lvl="1"/>
            <a:r>
              <a:rPr lang="en-US" sz="1600" dirty="0" smtClean="0"/>
              <a:t>Responsibility fixing relatively easier in dedicated one [However, it should be noted that in the interconnected systems, grid disturbances due to failure of any of the constituents are likely to impact others, even under dedicated transmission pipes]. But ‘external’ disturbances should be duly taken care of in the agreements.</a:t>
            </a:r>
          </a:p>
          <a:p>
            <a:pPr lvl="1"/>
            <a:r>
              <a:rPr lang="en-US" sz="1600" dirty="0" smtClean="0"/>
              <a:t>Common corridor through proper coordinated planning would benefit all and could also be made simpler, if the constituent nations agree for an integrated approach. </a:t>
            </a:r>
          </a:p>
          <a:p>
            <a:pPr lvl="1"/>
            <a:r>
              <a:rPr lang="en-US" sz="1600" dirty="0" smtClean="0"/>
              <a:t>Dedicated transmission </a:t>
            </a:r>
            <a:r>
              <a:rPr lang="en-US" sz="1600" smtClean="0"/>
              <a:t>pipe would </a:t>
            </a:r>
            <a:r>
              <a:rPr lang="en-US" sz="1600" dirty="0" smtClean="0"/>
              <a:t>not be feasible for all SAARC region.</a:t>
            </a:r>
          </a:p>
          <a:p>
            <a:pPr lvl="1"/>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260472838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Requirement of Uniform Standards</a:t>
            </a:r>
          </a:p>
          <a:p>
            <a:pPr lvl="1"/>
            <a:r>
              <a:rPr lang="en-US" sz="2000" dirty="0" smtClean="0"/>
              <a:t>It is necessary to develop common  codes and standards. </a:t>
            </a:r>
            <a:endParaRPr lang="en-US" sz="2000" dirty="0"/>
          </a:p>
          <a:p>
            <a:pPr lvl="1"/>
            <a:r>
              <a:rPr lang="en-US" sz="2000" dirty="0" smtClean="0"/>
              <a:t>Inter-grid disturbances can be minimized through DC links.</a:t>
            </a:r>
          </a:p>
          <a:p>
            <a:pPr lvl="1"/>
            <a:r>
              <a:rPr lang="en-US" sz="2000" dirty="0" smtClean="0"/>
              <a:t>Individual grid isolation and corresponding transient response of generators to be so as to ensure secured isolation without black-out.</a:t>
            </a:r>
          </a:p>
          <a:p>
            <a:pPr lvl="1"/>
            <a:r>
              <a:rPr lang="en-US" sz="2000" dirty="0" smtClean="0"/>
              <a:t>The voltage and frequency norms should be standardized with due consideration to the already existing generators / infrastructure in each country.</a:t>
            </a:r>
          </a:p>
          <a:p>
            <a:pPr lvl="1"/>
            <a:r>
              <a:rPr lang="en-US" sz="2000" dirty="0" smtClean="0"/>
              <a:t>Interaction and coordination mechanism to be properly developed among constituent grids. </a:t>
            </a:r>
          </a:p>
          <a:p>
            <a:pPr marL="457200" lvl="1" indent="0">
              <a:buNone/>
            </a:pPr>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281530973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6"/>
          <p:cNvSpPr>
            <a:spLocks noGrp="1"/>
          </p:cNvSpPr>
          <p:nvPr>
            <p:ph type="title"/>
          </p:nvPr>
        </p:nvSpPr>
        <p:spPr>
          <a:xfrm>
            <a:off x="533400" y="304800"/>
            <a:ext cx="8229600" cy="715963"/>
          </a:xfrm>
        </p:spPr>
        <p:txBody>
          <a:bodyPr/>
          <a:lstStyle/>
          <a:p>
            <a:r>
              <a:rPr lang="en-US" sz="3500" b="1" dirty="0" smtClean="0">
                <a:latin typeface="Times New Roman" pitchFamily="18" charset="0"/>
                <a:cs typeface="Times New Roman" pitchFamily="18" charset="0"/>
              </a:rPr>
              <a:t>Outline of the Presentation</a:t>
            </a:r>
          </a:p>
        </p:txBody>
      </p:sp>
      <p:pic>
        <p:nvPicPr>
          <p:cNvPr id="5" name="Picture 4"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3076" name="Content Placeholder 10"/>
          <p:cNvSpPr>
            <a:spLocks noGrp="1"/>
          </p:cNvSpPr>
          <p:nvPr>
            <p:ph idx="1"/>
          </p:nvPr>
        </p:nvSpPr>
        <p:spPr>
          <a:xfrm>
            <a:off x="533400" y="1295400"/>
            <a:ext cx="8229600" cy="4648200"/>
          </a:xfrm>
        </p:spPr>
        <p:txBody>
          <a:bodyPr/>
          <a:lstStyle/>
          <a:p>
            <a:pPr marL="342900" lvl="1" indent="-342900">
              <a:buFont typeface="Arial" charset="0"/>
              <a:buChar char="•"/>
            </a:pPr>
            <a:r>
              <a:rPr lang="en-US" sz="3200" dirty="0" smtClean="0">
                <a:cs typeface="Times New Roman" pitchFamily="18" charset="0"/>
              </a:rPr>
              <a:t>Bhutan’s Hydropower Development</a:t>
            </a:r>
          </a:p>
          <a:p>
            <a:pPr lvl="1"/>
            <a:r>
              <a:rPr lang="en-US" dirty="0" smtClean="0">
                <a:cs typeface="Times New Roman" pitchFamily="18" charset="0"/>
              </a:rPr>
              <a:t>Power Supply &amp; Demand</a:t>
            </a:r>
          </a:p>
          <a:p>
            <a:pPr lvl="1"/>
            <a:r>
              <a:rPr lang="en-US" dirty="0" smtClean="0">
                <a:cs typeface="Times New Roman" pitchFamily="18" charset="0"/>
              </a:rPr>
              <a:t>Hydrology of Bhutan </a:t>
            </a:r>
          </a:p>
          <a:p>
            <a:pPr lvl="1"/>
            <a:r>
              <a:rPr lang="en-US" dirty="0" smtClean="0">
                <a:cs typeface="Times New Roman" pitchFamily="18" charset="0"/>
              </a:rPr>
              <a:t>Transmission Network and Export Points</a:t>
            </a:r>
          </a:p>
          <a:p>
            <a:r>
              <a:rPr lang="en-US" dirty="0" smtClean="0">
                <a:cs typeface="Times New Roman" pitchFamily="18" charset="0"/>
              </a:rPr>
              <a:t>Present Export Arrangements with India</a:t>
            </a:r>
          </a:p>
          <a:p>
            <a:r>
              <a:rPr lang="en-US" dirty="0" smtClean="0">
                <a:cs typeface="Times New Roman" pitchFamily="18" charset="0"/>
              </a:rPr>
              <a:t>Challenges for cross-border Power Trade for SAARC nations </a:t>
            </a:r>
          </a:p>
        </p:txBody>
      </p:sp>
      <p:pic>
        <p:nvPicPr>
          <p:cNvPr id="7" name="Picture 6" descr="C:\Users\user\Desktop\logo-real-aspect.jpg"/>
          <p:cNvPicPr/>
          <p:nvPr/>
        </p:nvPicPr>
        <p:blipFill>
          <a:blip r:embed="rId4" cstate="print"/>
          <a:srcRect/>
          <a:stretch>
            <a:fillRect/>
          </a:stretch>
        </p:blipFill>
        <p:spPr bwMode="auto">
          <a:xfrm>
            <a:off x="0" y="0"/>
            <a:ext cx="838200" cy="8382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dirty="0" smtClean="0"/>
              <a:t>Billing &amp; Metering Issues </a:t>
            </a:r>
          </a:p>
          <a:p>
            <a:pPr lvl="1"/>
            <a:r>
              <a:rPr lang="en-US" sz="2000" dirty="0" smtClean="0"/>
              <a:t>Standardized Billing mechanism (even if rates / tariffs are different) or separate mechanism between different nations / parties. </a:t>
            </a:r>
          </a:p>
          <a:p>
            <a:pPr lvl="1"/>
            <a:r>
              <a:rPr lang="en-US" sz="2000" dirty="0" smtClean="0"/>
              <a:t>Metering and more importantly CT / PT accuracies to be standardized</a:t>
            </a:r>
          </a:p>
          <a:p>
            <a:pPr lvl="1"/>
            <a:r>
              <a:rPr lang="en-US" sz="2000" dirty="0" smtClean="0"/>
              <a:t>Mechanism for joint metering needs to be redefined, possibly with nominated entity (entities) for ease of implementation [Since the energy exchange through the same meters needs to be adjusted / billed to multiple agencies, proper system of power injection with identified recipients for different times of a day, would be necessary].</a:t>
            </a:r>
          </a:p>
          <a:p>
            <a:pPr lvl="1"/>
            <a:r>
              <a:rPr lang="en-US" sz="2000" dirty="0" smtClean="0"/>
              <a:t>Adoption to address critical issues, at least till the power situation improves in the region and there is overall surplus power at any time for meeting the overall SAARC demand. Power-shortage situations, as now, would require more complex mechanisms.  </a:t>
            </a:r>
          </a:p>
          <a:p>
            <a:pPr lvl="1"/>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186878908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Interaction among the LDCs</a:t>
            </a:r>
          </a:p>
          <a:p>
            <a:pPr lvl="1"/>
            <a:r>
              <a:rPr lang="en-US" sz="2000" dirty="0" smtClean="0"/>
              <a:t>Necessary to establish nodal agencies for each constituent nation, like LDC for each nation, with a central nodal agency (comprising of representatives of multiple nations at the helm and with functional autonomy)</a:t>
            </a:r>
          </a:p>
          <a:p>
            <a:pPr lvl="1"/>
            <a:r>
              <a:rPr lang="en-US" sz="2000" dirty="0" smtClean="0"/>
              <a:t>Institutionalization of proper mechanism for regular data transfer, outage management (including outage scheduling) and functional control</a:t>
            </a:r>
          </a:p>
          <a:p>
            <a:pPr lvl="1"/>
            <a:r>
              <a:rPr lang="en-US" sz="2000" dirty="0" smtClean="0"/>
              <a:t>Financing mechanism for the LDCs</a:t>
            </a:r>
          </a:p>
          <a:p>
            <a:pPr marL="457200" lvl="1" indent="0">
              <a:buNone/>
            </a:pPr>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332060470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System security Aspects of the different grids</a:t>
            </a:r>
          </a:p>
          <a:p>
            <a:pPr lvl="1"/>
            <a:r>
              <a:rPr lang="en-US" sz="2000" dirty="0" smtClean="0"/>
              <a:t>Need to assess impact on existing intra-nation and inter-nation PPAs</a:t>
            </a:r>
          </a:p>
          <a:p>
            <a:pPr lvl="1"/>
            <a:r>
              <a:rPr lang="en-US" sz="2000" dirty="0" smtClean="0"/>
              <a:t>Penalty fixation may have to consider impacts on constituent nation’s liabilities / obligations to its existing local customers and local regulatory authorities</a:t>
            </a:r>
          </a:p>
          <a:p>
            <a:pPr lvl="1"/>
            <a:r>
              <a:rPr lang="en-US" sz="2000" dirty="0" smtClean="0"/>
              <a:t>Other issues like ‘insulation’ from other inter-nation restrictions due to </a:t>
            </a:r>
            <a:r>
              <a:rPr lang="en-US" sz="2000" dirty="0" err="1" smtClean="0"/>
              <a:t>Govt</a:t>
            </a:r>
            <a:r>
              <a:rPr lang="en-US" sz="2000" dirty="0" smtClean="0"/>
              <a:t> policies</a:t>
            </a:r>
          </a:p>
          <a:p>
            <a:pPr marL="457200" lvl="1" indent="0">
              <a:buNone/>
            </a:pPr>
            <a:r>
              <a:rPr lang="en-US" sz="2000" dirty="0" smtClean="0"/>
              <a:t> </a:t>
            </a:r>
          </a:p>
          <a:p>
            <a:pPr marL="457200" lvl="1" indent="0">
              <a:buNone/>
            </a:pPr>
            <a:r>
              <a:rPr lang="en-US" sz="2000" b="1" dirty="0" smtClean="0"/>
              <a:t>Maintenance of Grid Discipline</a:t>
            </a:r>
          </a:p>
          <a:p>
            <a:pPr lvl="1"/>
            <a:r>
              <a:rPr lang="en-US" sz="2400" dirty="0" smtClean="0"/>
              <a:t>Develop </a:t>
            </a:r>
            <a:r>
              <a:rPr lang="en-US" sz="2400" dirty="0"/>
              <a:t>systems with all nuances associated with Grid Discipline</a:t>
            </a:r>
          </a:p>
          <a:p>
            <a:pPr lvl="1"/>
            <a:endParaRPr lang="en-US" sz="3600" dirty="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377774263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19459" name="Content Placeholder 10"/>
          <p:cNvSpPr>
            <a:spLocks noGrp="1"/>
          </p:cNvSpPr>
          <p:nvPr>
            <p:ph idx="1"/>
          </p:nvPr>
        </p:nvSpPr>
        <p:spPr>
          <a:xfrm>
            <a:off x="457200" y="1676400"/>
            <a:ext cx="8229600" cy="4267200"/>
          </a:xfrm>
        </p:spPr>
        <p:txBody>
          <a:bodyPr/>
          <a:lstStyle/>
          <a:p>
            <a:pPr marL="457200" lvl="1" indent="0">
              <a:buNone/>
            </a:pPr>
            <a:r>
              <a:rPr lang="en-US" sz="2000" b="1" dirty="0" smtClean="0"/>
              <a:t>Bhutan shares boundary with only India among the SAARC nations and thus any power exchange would be only through India, whether it is dedicated transmission pipes or shared common transmission infrastructure.</a:t>
            </a:r>
          </a:p>
          <a:p>
            <a:pPr marL="457200" lvl="1" indent="0">
              <a:buNone/>
            </a:pPr>
            <a:endParaRPr lang="en-US" sz="2000" b="1" dirty="0"/>
          </a:p>
          <a:p>
            <a:pPr marL="457200" lvl="1" indent="0">
              <a:buNone/>
            </a:pPr>
            <a:r>
              <a:rPr lang="en-US" sz="2000" b="1" dirty="0" smtClean="0"/>
              <a:t>Bhutan’s electricity exchange in the near future is expected to be mostly with India due to overall power shortage with possible power exchanges with other nations limited to periods of surplus power.</a:t>
            </a:r>
          </a:p>
          <a:p>
            <a:pPr marL="457200" lvl="1" indent="0">
              <a:buNone/>
            </a:pPr>
            <a:endParaRPr lang="en-US" sz="2000" b="1" dirty="0"/>
          </a:p>
          <a:p>
            <a:pPr marL="457200" lvl="1" indent="0">
              <a:buNone/>
            </a:pPr>
            <a:endParaRPr lang="en-US" sz="2000" b="1" dirty="0" smtClean="0"/>
          </a:p>
          <a:p>
            <a:pPr marL="457200" lvl="1" indent="0">
              <a:buNone/>
            </a:pPr>
            <a:endParaRPr lang="en-US" sz="2000" b="1" dirty="0"/>
          </a:p>
          <a:p>
            <a:pPr marL="457200" lvl="1" indent="0">
              <a:buNone/>
            </a:pPr>
            <a:endParaRPr lang="en-US" sz="1600" dirty="0" smtClean="0"/>
          </a:p>
          <a:p>
            <a:pPr lvl="1"/>
            <a:endParaRPr lang="en-US" sz="2400" dirty="0" smtClean="0"/>
          </a:p>
          <a:p>
            <a:pPr>
              <a:lnSpc>
                <a:spcPct val="80000"/>
              </a:lnSpc>
              <a:buNone/>
            </a:pPr>
            <a:endParaRPr lang="en-US" sz="2400" b="1" dirty="0" smtClean="0">
              <a:latin typeface="Times New Roman" pitchFamily="18" charset="0"/>
              <a:cs typeface="Times New Roman" pitchFamily="18" charset="0"/>
            </a:endParaRPr>
          </a:p>
        </p:txBody>
      </p:sp>
      <p:sp>
        <p:nvSpPr>
          <p:cNvPr id="8" name="Title 6"/>
          <p:cNvSpPr txBox="1">
            <a:spLocks/>
          </p:cNvSpPr>
          <p:nvPr/>
        </p:nvSpPr>
        <p:spPr bwMode="auto">
          <a:xfrm>
            <a:off x="381000" y="762000"/>
            <a:ext cx="8229600" cy="715963"/>
          </a:xfrm>
          <a:prstGeom prst="rect">
            <a:avLst/>
          </a:prstGeom>
          <a:noFill/>
          <a:ln w="9525">
            <a:noFill/>
            <a:miter lim="800000"/>
            <a:headEnd/>
            <a:tailEnd/>
          </a:ln>
        </p:spPr>
        <p:txBody>
          <a:bodyPr anchor="ctr"/>
          <a:lstStyle/>
          <a:p>
            <a:pPr algn="ctr">
              <a:defRPr/>
            </a:pPr>
            <a:r>
              <a:rPr lang="en-US" sz="3500" b="1" dirty="0" smtClean="0">
                <a:latin typeface="Times New Roman" pitchFamily="18" charset="0"/>
                <a:ea typeface="+mj-ea"/>
                <a:cs typeface="Times New Roman" pitchFamily="18" charset="0"/>
              </a:rPr>
              <a:t>Challenges for SAARC Power Exchange</a:t>
            </a:r>
            <a:endParaRPr lang="en-US" sz="3500" b="1" dirty="0">
              <a:latin typeface="Times New Roman" pitchFamily="18" charset="0"/>
              <a:ea typeface="+mj-ea"/>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extLst>
      <p:ext uri="{BB962C8B-B14F-4D97-AF65-F5344CB8AC3E}">
        <p14:creationId xmlns:p14="http://schemas.microsoft.com/office/powerpoint/2010/main" xmlns="" val="2454833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21507" name="Content Placeholder 10"/>
          <p:cNvSpPr>
            <a:spLocks noGrp="1"/>
          </p:cNvSpPr>
          <p:nvPr>
            <p:ph idx="1"/>
          </p:nvPr>
        </p:nvSpPr>
        <p:spPr>
          <a:xfrm>
            <a:off x="381000" y="2590800"/>
            <a:ext cx="8229600" cy="1295400"/>
          </a:xfrm>
        </p:spPr>
        <p:txBody>
          <a:bodyPr/>
          <a:lstStyle/>
          <a:p>
            <a:pPr algn="ctr">
              <a:buFont typeface="Arial" charset="0"/>
              <a:buNone/>
            </a:pPr>
            <a:r>
              <a:rPr lang="en-US" sz="8000" b="1" dirty="0" smtClean="0">
                <a:latin typeface="Times New Roman" pitchFamily="18" charset="0"/>
                <a:cs typeface="Times New Roman" pitchFamily="18" charset="0"/>
              </a:rPr>
              <a:t>THANK YOU</a:t>
            </a: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6"/>
          <p:cNvSpPr>
            <a:spLocks noGrp="1"/>
          </p:cNvSpPr>
          <p:nvPr>
            <p:ph type="title"/>
          </p:nvPr>
        </p:nvSpPr>
        <p:spPr>
          <a:xfrm>
            <a:off x="533400" y="152400"/>
            <a:ext cx="8229600" cy="914400"/>
          </a:xfrm>
        </p:spPr>
        <p:txBody>
          <a:bodyPr/>
          <a:lstStyle/>
          <a:p>
            <a:pPr eaLnBrk="1" hangingPunct="1"/>
            <a:r>
              <a:rPr lang="en-US" sz="3600" b="1" dirty="0" smtClean="0"/>
              <a:t/>
            </a:r>
            <a:br>
              <a:rPr lang="en-US" sz="3600" b="1" dirty="0" smtClean="0"/>
            </a:br>
            <a:r>
              <a:rPr lang="en-US" sz="3600" b="1" dirty="0" smtClean="0"/>
              <a:t>Bhutan’s Hydropower Development</a:t>
            </a:r>
            <a:br>
              <a:rPr lang="en-US" sz="3600" b="1" dirty="0" smtClean="0"/>
            </a:br>
            <a:r>
              <a:rPr lang="en-US" sz="3500" b="1" dirty="0" smtClean="0">
                <a:latin typeface="Times New Roman" pitchFamily="18" charset="0"/>
                <a:cs typeface="Times New Roman" pitchFamily="18" charset="0"/>
              </a:rPr>
              <a:t>Salient geographical features of Bhutan</a:t>
            </a:r>
            <a:r>
              <a:rPr lang="en-US" sz="3600" b="1" dirty="0" smtClean="0"/>
              <a:t/>
            </a:r>
            <a:br>
              <a:rPr lang="en-US" sz="3600" b="1" dirty="0" smtClean="0"/>
            </a:br>
            <a:endParaRPr lang="en-US" sz="3600" b="1" dirty="0" smtClean="0">
              <a:latin typeface="Times New Roman" pitchFamily="18" charset="0"/>
              <a:cs typeface="Times New Roman" pitchFamily="18" charset="0"/>
            </a:endParaRPr>
          </a:p>
        </p:txBody>
      </p:sp>
      <p:pic>
        <p:nvPicPr>
          <p:cNvPr id="5" name="Picture 4"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4100" name="Content Placeholder 10"/>
          <p:cNvSpPr>
            <a:spLocks noGrp="1"/>
          </p:cNvSpPr>
          <p:nvPr>
            <p:ph idx="1"/>
          </p:nvPr>
        </p:nvSpPr>
        <p:spPr>
          <a:xfrm>
            <a:off x="457200" y="1219200"/>
            <a:ext cx="4114800" cy="4800600"/>
          </a:xfrm>
        </p:spPr>
        <p:txBody>
          <a:bodyPr/>
          <a:lstStyle/>
          <a:p>
            <a:pPr algn="just"/>
            <a:endParaRPr lang="en-US" sz="2000" b="1" dirty="0" smtClean="0">
              <a:cs typeface="Times New Roman" pitchFamily="18" charset="0"/>
            </a:endParaRPr>
          </a:p>
          <a:p>
            <a:pPr algn="just"/>
            <a:r>
              <a:rPr lang="en-US" sz="1800" dirty="0" smtClean="0">
                <a:cs typeface="Times New Roman" pitchFamily="18" charset="0"/>
              </a:rPr>
              <a:t>Located in the Eastern Himalayas</a:t>
            </a:r>
          </a:p>
          <a:p>
            <a:pPr algn="just"/>
            <a:r>
              <a:rPr lang="en-US" sz="1800" dirty="0" smtClean="0">
                <a:cs typeface="Times New Roman" pitchFamily="18" charset="0"/>
              </a:rPr>
              <a:t> Area – 38,394 sq. km</a:t>
            </a:r>
          </a:p>
          <a:p>
            <a:pPr algn="just"/>
            <a:r>
              <a:rPr lang="en-US" sz="1800" dirty="0" smtClean="0">
                <a:cs typeface="Times New Roman" pitchFamily="18" charset="0"/>
              </a:rPr>
              <a:t>Stretch of 170 km north to south and 300 km east to west</a:t>
            </a:r>
          </a:p>
          <a:p>
            <a:pPr algn="just"/>
            <a:r>
              <a:rPr lang="en-US" sz="1800" dirty="0" smtClean="0">
                <a:cs typeface="Times New Roman" pitchFamily="18" charset="0"/>
              </a:rPr>
              <a:t>Forest cover – about 72.5%</a:t>
            </a:r>
          </a:p>
          <a:p>
            <a:pPr algn="just"/>
            <a:r>
              <a:rPr lang="en-US" sz="1800" dirty="0" smtClean="0">
                <a:cs typeface="Times New Roman" pitchFamily="18" charset="0"/>
              </a:rPr>
              <a:t>Altitude range from 200m(south)–7000M(North)</a:t>
            </a:r>
          </a:p>
          <a:p>
            <a:pPr algn="just"/>
            <a:r>
              <a:rPr lang="en-US" sz="1800" dirty="0" smtClean="0">
                <a:cs typeface="Times New Roman" pitchFamily="18" charset="0"/>
              </a:rPr>
              <a:t>Climate – generally 4 seasons (Spring, Summer, Autumn, and Winter)</a:t>
            </a:r>
          </a:p>
          <a:p>
            <a:pPr algn="just"/>
            <a:r>
              <a:rPr lang="en-US" sz="1800" dirty="0" smtClean="0">
                <a:cs typeface="Times New Roman" pitchFamily="18" charset="0"/>
              </a:rPr>
              <a:t>Population: 708265(2011)</a:t>
            </a:r>
          </a:p>
          <a:p>
            <a:pPr algn="just"/>
            <a:r>
              <a:rPr lang="en-US" sz="1800" dirty="0" smtClean="0">
                <a:cs typeface="Times New Roman" pitchFamily="18" charset="0"/>
              </a:rPr>
              <a:t>Religions: Buddhism, Hinduism</a:t>
            </a:r>
          </a:p>
          <a:p>
            <a:pPr eaLnBrk="1" hangingPunct="1"/>
            <a:endParaRPr lang="en-US" dirty="0" smtClean="0"/>
          </a:p>
        </p:txBody>
      </p:sp>
      <p:pic>
        <p:nvPicPr>
          <p:cNvPr id="4101" name="Picture 5"/>
          <p:cNvPicPr>
            <a:picLocks noChangeAspect="1" noChangeArrowheads="1"/>
          </p:cNvPicPr>
          <p:nvPr/>
        </p:nvPicPr>
        <p:blipFill>
          <a:blip r:embed="rId4" cstate="print">
            <a:lum bright="-20000"/>
          </a:blip>
          <a:srcRect/>
          <a:stretch>
            <a:fillRect/>
          </a:stretch>
        </p:blipFill>
        <p:spPr bwMode="auto">
          <a:xfrm>
            <a:off x="4579620" y="1600200"/>
            <a:ext cx="4581525" cy="2819400"/>
          </a:xfrm>
          <a:prstGeom prst="rect">
            <a:avLst/>
          </a:prstGeom>
          <a:noFill/>
          <a:ln w="9525">
            <a:noFill/>
            <a:miter lim="800000"/>
            <a:headEnd/>
            <a:tailEnd/>
          </a:ln>
        </p:spPr>
      </p:pic>
      <p:pic>
        <p:nvPicPr>
          <p:cNvPr id="8" name="Picture 7" descr="C:\Users\user\Desktop\logo-real-aspect.jpg"/>
          <p:cNvPicPr/>
          <p:nvPr/>
        </p:nvPicPr>
        <p:blipFill>
          <a:blip r:embed="rId5"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0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0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0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080" y="2040597"/>
            <a:ext cx="8458200" cy="4525963"/>
          </a:xfrm>
        </p:spPr>
        <p:txBody>
          <a:bodyPr/>
          <a:lstStyle/>
          <a:p>
            <a:r>
              <a:rPr lang="en-US" dirty="0" err="1" smtClean="0"/>
              <a:t>Wangchhu</a:t>
            </a:r>
            <a:r>
              <a:rPr lang="en-US" dirty="0" smtClean="0"/>
              <a:t> Basin</a:t>
            </a:r>
            <a:r>
              <a:rPr lang="en-US" sz="2000" dirty="0" smtClean="0"/>
              <a:t>(</a:t>
            </a:r>
            <a:r>
              <a:rPr lang="en-US" sz="2000" dirty="0" err="1" smtClean="0"/>
              <a:t>Parochhu</a:t>
            </a:r>
            <a:r>
              <a:rPr lang="en-US" sz="2000" dirty="0" smtClean="0"/>
              <a:t>, </a:t>
            </a:r>
            <a:r>
              <a:rPr lang="en-US" sz="2000" dirty="0" err="1" smtClean="0"/>
              <a:t>Cherichhu</a:t>
            </a:r>
            <a:r>
              <a:rPr lang="en-US" sz="2000" dirty="0" smtClean="0"/>
              <a:t> </a:t>
            </a:r>
            <a:r>
              <a:rPr lang="en-US" sz="2000" dirty="0" err="1" smtClean="0"/>
              <a:t>Thimphuchhu</a:t>
            </a:r>
            <a:r>
              <a:rPr lang="en-US" sz="2000" dirty="0" smtClean="0"/>
              <a:t> etc)</a:t>
            </a:r>
            <a:endParaRPr lang="en-US" dirty="0" smtClean="0"/>
          </a:p>
          <a:p>
            <a:r>
              <a:rPr lang="en-US" dirty="0" err="1" smtClean="0"/>
              <a:t>Amochhu</a:t>
            </a:r>
            <a:r>
              <a:rPr lang="en-US" dirty="0" smtClean="0"/>
              <a:t> Basin</a:t>
            </a:r>
            <a:r>
              <a:rPr lang="en-US" sz="2000" dirty="0" smtClean="0"/>
              <a:t>(Amochhu-1&amp;2, </a:t>
            </a:r>
            <a:r>
              <a:rPr lang="en-US" sz="2000" dirty="0" err="1" smtClean="0"/>
              <a:t>Cherchhu,Pachhu</a:t>
            </a:r>
            <a:r>
              <a:rPr lang="en-US" sz="2000" dirty="0" smtClean="0"/>
              <a:t>, </a:t>
            </a:r>
            <a:r>
              <a:rPr lang="en-US" sz="2000" dirty="0" err="1" smtClean="0"/>
              <a:t>Samchhu</a:t>
            </a:r>
            <a:r>
              <a:rPr lang="en-US" sz="2000" dirty="0" smtClean="0"/>
              <a:t>)</a:t>
            </a:r>
            <a:endParaRPr lang="en-US" dirty="0" smtClean="0"/>
          </a:p>
          <a:p>
            <a:r>
              <a:rPr lang="en-US" dirty="0" err="1" smtClean="0"/>
              <a:t>Puntsangchhu</a:t>
            </a:r>
            <a:r>
              <a:rPr lang="en-US" dirty="0" smtClean="0"/>
              <a:t> Basin</a:t>
            </a:r>
            <a:r>
              <a:rPr lang="en-US" sz="1800" dirty="0" smtClean="0"/>
              <a:t>(Puna-III,Cherchhu,Dangchhu-1&amp;2,Darachu-1,2&amp;3,Phochu,Mochu etc)</a:t>
            </a:r>
            <a:endParaRPr lang="en-US" dirty="0" smtClean="0"/>
          </a:p>
          <a:p>
            <a:r>
              <a:rPr lang="en-US" dirty="0" err="1" smtClean="0"/>
              <a:t>Mangdechhu</a:t>
            </a:r>
            <a:r>
              <a:rPr lang="en-US" dirty="0" smtClean="0"/>
              <a:t> Basin</a:t>
            </a:r>
            <a:r>
              <a:rPr lang="en-US" sz="2000" dirty="0" smtClean="0"/>
              <a:t>(Chamkharchu-2&amp;3,Gumthangchu etc)</a:t>
            </a:r>
            <a:endParaRPr lang="en-US" dirty="0" smtClean="0"/>
          </a:p>
          <a:p>
            <a:r>
              <a:rPr lang="en-US" dirty="0" err="1" smtClean="0"/>
              <a:t>Drangmechhu</a:t>
            </a:r>
            <a:r>
              <a:rPr lang="en-US" dirty="0" smtClean="0"/>
              <a:t> Basin</a:t>
            </a:r>
            <a:r>
              <a:rPr lang="en-US" sz="2000" dirty="0" smtClean="0"/>
              <a:t>(Gamrichu-1,2&amp;3, </a:t>
            </a:r>
            <a:r>
              <a:rPr lang="en-US" sz="2000" dirty="0" err="1" smtClean="0"/>
              <a:t>Komachu</a:t>
            </a:r>
            <a:r>
              <a:rPr lang="en-US" sz="2000" dirty="0" smtClean="0"/>
              <a:t>, </a:t>
            </a:r>
            <a:r>
              <a:rPr lang="en-US" sz="2000" dirty="0" err="1" smtClean="0"/>
              <a:t>Kuri</a:t>
            </a:r>
            <a:r>
              <a:rPr lang="en-US" sz="2000" dirty="0" smtClean="0"/>
              <a:t>/</a:t>
            </a:r>
            <a:r>
              <a:rPr lang="en-US" sz="2000" dirty="0" err="1" smtClean="0"/>
              <a:t>Rothpashong</a:t>
            </a:r>
            <a:r>
              <a:rPr lang="en-US" sz="2000" dirty="0" smtClean="0"/>
              <a:t> etc)</a:t>
            </a:r>
            <a:endParaRPr lang="en-US" dirty="0" smtClean="0"/>
          </a:p>
          <a:p>
            <a:r>
              <a:rPr lang="en-US" dirty="0" smtClean="0"/>
              <a:t>Others</a:t>
            </a:r>
            <a:r>
              <a:rPr lang="en-US" sz="2000" dirty="0" smtClean="0"/>
              <a:t>(Nyeramari-1&amp;2, </a:t>
            </a:r>
            <a:r>
              <a:rPr lang="en-US" sz="2000" dirty="0" err="1" smtClean="0"/>
              <a:t>Kholong,Aichu,Jaldaka</a:t>
            </a:r>
            <a:r>
              <a:rPr lang="en-US" sz="2000" dirty="0" smtClean="0"/>
              <a:t> etc)</a:t>
            </a:r>
            <a:endParaRPr lang="en-US" dirty="0" smtClean="0"/>
          </a:p>
          <a:p>
            <a:endParaRPr lang="en-US" dirty="0" smtClean="0"/>
          </a:p>
          <a:p>
            <a:endParaRPr lang="en-US" dirty="0"/>
          </a:p>
        </p:txBody>
      </p:sp>
      <p:sp>
        <p:nvSpPr>
          <p:cNvPr id="4" name="Title 1"/>
          <p:cNvSpPr txBox="1">
            <a:spLocks/>
          </p:cNvSpPr>
          <p:nvPr/>
        </p:nvSpPr>
        <p:spPr bwMode="auto">
          <a:xfrm>
            <a:off x="396240" y="746721"/>
            <a:ext cx="8382000" cy="10820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Bhutan’s Hydropower Development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River Basins of Bhutan</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5" name="Picture 4"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pic>
        <p:nvPicPr>
          <p:cNvPr id="6" name="Picture 5" descr="C:\Users\user\Desktop\logo-real-aspect.jpg"/>
          <p:cNvPicPr/>
          <p:nvPr/>
        </p:nvPicPr>
        <p:blipFill>
          <a:blip r:embed="rId4"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2"/>
          </a:xfrm>
        </p:spPr>
        <p:txBody>
          <a:bodyPr/>
          <a:lstStyle/>
          <a:p>
            <a:r>
              <a:rPr lang="en-US" sz="3600" dirty="0" smtClean="0"/>
              <a:t>River Basins identified for Hydropower</a:t>
            </a:r>
            <a:endParaRPr lang="en-US" sz="3600" dirty="0"/>
          </a:p>
        </p:txBody>
      </p:sp>
      <p:pic>
        <p:nvPicPr>
          <p:cNvPr id="1026" name="Picture 2"/>
          <p:cNvPicPr>
            <a:picLocks noGrp="1" noChangeAspect="1" noChangeArrowheads="1"/>
          </p:cNvPicPr>
          <p:nvPr>
            <p:ph idx="1"/>
          </p:nvPr>
        </p:nvPicPr>
        <p:blipFill>
          <a:blip r:embed="rId3"/>
          <a:srcRect/>
          <a:stretch>
            <a:fillRect/>
          </a:stretch>
        </p:blipFill>
        <p:spPr bwMode="auto">
          <a:xfrm>
            <a:off x="228600" y="960437"/>
            <a:ext cx="8878838" cy="5897563"/>
          </a:xfrm>
          <a:prstGeom prst="rect">
            <a:avLst/>
          </a:prstGeom>
          <a:noFill/>
          <a:ln w="9525">
            <a:noFill/>
            <a:miter lim="800000"/>
            <a:headEnd/>
            <a:tailEnd/>
          </a:ln>
          <a:effectLst/>
        </p:spPr>
      </p:pic>
      <p:sp>
        <p:nvSpPr>
          <p:cNvPr id="14" name="Freeform 13"/>
          <p:cNvSpPr/>
          <p:nvPr/>
        </p:nvSpPr>
        <p:spPr>
          <a:xfrm>
            <a:off x="794327" y="3842327"/>
            <a:ext cx="1157624" cy="1654849"/>
          </a:xfrm>
          <a:custGeom>
            <a:avLst/>
            <a:gdLst>
              <a:gd name="connsiteX0" fmla="*/ 120073 w 1157624"/>
              <a:gd name="connsiteY0" fmla="*/ 92364 h 1654849"/>
              <a:gd name="connsiteX1" fmla="*/ 175491 w 1157624"/>
              <a:gd name="connsiteY1" fmla="*/ 646546 h 1654849"/>
              <a:gd name="connsiteX2" fmla="*/ 979055 w 1157624"/>
              <a:gd name="connsiteY2" fmla="*/ 1542473 h 1654849"/>
              <a:gd name="connsiteX3" fmla="*/ 1145309 w 1157624"/>
              <a:gd name="connsiteY3" fmla="*/ 1320800 h 1654849"/>
              <a:gd name="connsiteX4" fmla="*/ 1052946 w 1157624"/>
              <a:gd name="connsiteY4" fmla="*/ 905164 h 1654849"/>
              <a:gd name="connsiteX5" fmla="*/ 794328 w 1157624"/>
              <a:gd name="connsiteY5" fmla="*/ 591128 h 1654849"/>
              <a:gd name="connsiteX6" fmla="*/ 498764 w 1157624"/>
              <a:gd name="connsiteY6" fmla="*/ 175491 h 1654849"/>
              <a:gd name="connsiteX7" fmla="*/ 240146 w 1157624"/>
              <a:gd name="connsiteY7" fmla="*/ 101600 h 1654849"/>
              <a:gd name="connsiteX8" fmla="*/ 0 w 1157624"/>
              <a:gd name="connsiteY8" fmla="*/ 0 h 16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624" h="1654849">
                <a:moveTo>
                  <a:pt x="120073" y="92364"/>
                </a:moveTo>
                <a:cubicBezTo>
                  <a:pt x="76200" y="248612"/>
                  <a:pt x="32327" y="404861"/>
                  <a:pt x="175491" y="646546"/>
                </a:cubicBezTo>
                <a:cubicBezTo>
                  <a:pt x="318655" y="888231"/>
                  <a:pt x="817419" y="1430097"/>
                  <a:pt x="979055" y="1542473"/>
                </a:cubicBezTo>
                <a:cubicBezTo>
                  <a:pt x="1140691" y="1654849"/>
                  <a:pt x="1132994" y="1427018"/>
                  <a:pt x="1145309" y="1320800"/>
                </a:cubicBezTo>
                <a:cubicBezTo>
                  <a:pt x="1157624" y="1214582"/>
                  <a:pt x="1111443" y="1026776"/>
                  <a:pt x="1052946" y="905164"/>
                </a:cubicBezTo>
                <a:cubicBezTo>
                  <a:pt x="994449" y="783552"/>
                  <a:pt x="886692" y="712740"/>
                  <a:pt x="794328" y="591128"/>
                </a:cubicBezTo>
                <a:cubicBezTo>
                  <a:pt x="701964" y="469516"/>
                  <a:pt x="591128" y="257079"/>
                  <a:pt x="498764" y="175491"/>
                </a:cubicBezTo>
                <a:cubicBezTo>
                  <a:pt x="406400" y="93903"/>
                  <a:pt x="323273" y="130849"/>
                  <a:pt x="240146" y="101600"/>
                </a:cubicBezTo>
                <a:cubicBezTo>
                  <a:pt x="157019" y="72352"/>
                  <a:pt x="24630" y="32327"/>
                  <a:pt x="0" y="0"/>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0" y="3581400"/>
            <a:ext cx="1140056"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err="1" smtClean="0"/>
              <a:t>Amochhu</a:t>
            </a:r>
            <a:r>
              <a:rPr lang="en-US" dirty="0" smtClean="0"/>
              <a:t> </a:t>
            </a:r>
            <a:endParaRPr lang="en-US" dirty="0"/>
          </a:p>
        </p:txBody>
      </p:sp>
      <p:sp>
        <p:nvSpPr>
          <p:cNvPr id="18" name="Freeform 17"/>
          <p:cNvSpPr/>
          <p:nvPr/>
        </p:nvSpPr>
        <p:spPr>
          <a:xfrm>
            <a:off x="2306472" y="1637731"/>
            <a:ext cx="1923196" cy="4285397"/>
          </a:xfrm>
          <a:custGeom>
            <a:avLst/>
            <a:gdLst>
              <a:gd name="connsiteX0" fmla="*/ 129653 w 1923196"/>
              <a:gd name="connsiteY0" fmla="*/ 184245 h 4285397"/>
              <a:gd name="connsiteX1" fmla="*/ 88710 w 1923196"/>
              <a:gd name="connsiteY1" fmla="*/ 750627 h 4285397"/>
              <a:gd name="connsiteX2" fmla="*/ 559558 w 1923196"/>
              <a:gd name="connsiteY2" fmla="*/ 1528550 h 4285397"/>
              <a:gd name="connsiteX3" fmla="*/ 866632 w 1923196"/>
              <a:gd name="connsiteY3" fmla="*/ 2367887 h 4285397"/>
              <a:gd name="connsiteX4" fmla="*/ 648268 w 1923196"/>
              <a:gd name="connsiteY4" fmla="*/ 2715905 h 4285397"/>
              <a:gd name="connsiteX5" fmla="*/ 893928 w 1923196"/>
              <a:gd name="connsiteY5" fmla="*/ 3138985 h 4285397"/>
              <a:gd name="connsiteX6" fmla="*/ 832513 w 1923196"/>
              <a:gd name="connsiteY6" fmla="*/ 3684896 h 4285397"/>
              <a:gd name="connsiteX7" fmla="*/ 709683 w 1923196"/>
              <a:gd name="connsiteY7" fmla="*/ 4032914 h 4285397"/>
              <a:gd name="connsiteX8" fmla="*/ 846161 w 1923196"/>
              <a:gd name="connsiteY8" fmla="*/ 4251278 h 4285397"/>
              <a:gd name="connsiteX9" fmla="*/ 1371600 w 1923196"/>
              <a:gd name="connsiteY9" fmla="*/ 3828197 h 4285397"/>
              <a:gd name="connsiteX10" fmla="*/ 1678674 w 1923196"/>
              <a:gd name="connsiteY10" fmla="*/ 3411941 h 4285397"/>
              <a:gd name="connsiteX11" fmla="*/ 1903862 w 1923196"/>
              <a:gd name="connsiteY11" fmla="*/ 2934269 h 4285397"/>
              <a:gd name="connsiteX12" fmla="*/ 1794680 w 1923196"/>
              <a:gd name="connsiteY12" fmla="*/ 2579427 h 4285397"/>
              <a:gd name="connsiteX13" fmla="*/ 1521725 w 1923196"/>
              <a:gd name="connsiteY13" fmla="*/ 2272353 h 4285397"/>
              <a:gd name="connsiteX14" fmla="*/ 1467134 w 1923196"/>
              <a:gd name="connsiteY14" fmla="*/ 2026693 h 4285397"/>
              <a:gd name="connsiteX15" fmla="*/ 1637731 w 1923196"/>
              <a:gd name="connsiteY15" fmla="*/ 1733266 h 4285397"/>
              <a:gd name="connsiteX16" fmla="*/ 1549021 w 1923196"/>
              <a:gd name="connsiteY16" fmla="*/ 1357953 h 4285397"/>
              <a:gd name="connsiteX17" fmla="*/ 1323832 w 1923196"/>
              <a:gd name="connsiteY17" fmla="*/ 873457 h 4285397"/>
              <a:gd name="connsiteX18" fmla="*/ 1228298 w 1923196"/>
              <a:gd name="connsiteY18" fmla="*/ 484496 h 4285397"/>
              <a:gd name="connsiteX19" fmla="*/ 1009934 w 1923196"/>
              <a:gd name="connsiteY19" fmla="*/ 129654 h 4285397"/>
              <a:gd name="connsiteX20" fmla="*/ 620973 w 1923196"/>
              <a:gd name="connsiteY20" fmla="*/ 13648 h 4285397"/>
              <a:gd name="connsiteX21" fmla="*/ 0 w 1923196"/>
              <a:gd name="connsiteY21" fmla="*/ 211541 h 428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23196" h="4285397">
                <a:moveTo>
                  <a:pt x="129653" y="184245"/>
                </a:moveTo>
                <a:cubicBezTo>
                  <a:pt x="73356" y="355410"/>
                  <a:pt x="17059" y="526576"/>
                  <a:pt x="88710" y="750627"/>
                </a:cubicBezTo>
                <a:cubicBezTo>
                  <a:pt x="160361" y="974678"/>
                  <a:pt x="429904" y="1259007"/>
                  <a:pt x="559558" y="1528550"/>
                </a:cubicBezTo>
                <a:cubicBezTo>
                  <a:pt x="689212" y="1798093"/>
                  <a:pt x="851847" y="2169995"/>
                  <a:pt x="866632" y="2367887"/>
                </a:cubicBezTo>
                <a:cubicBezTo>
                  <a:pt x="881417" y="2565779"/>
                  <a:pt x="643719" y="2587389"/>
                  <a:pt x="648268" y="2715905"/>
                </a:cubicBezTo>
                <a:cubicBezTo>
                  <a:pt x="652817" y="2844421"/>
                  <a:pt x="863221" y="2977487"/>
                  <a:pt x="893928" y="3138985"/>
                </a:cubicBezTo>
                <a:cubicBezTo>
                  <a:pt x="924635" y="3300483"/>
                  <a:pt x="863220" y="3535908"/>
                  <a:pt x="832513" y="3684896"/>
                </a:cubicBezTo>
                <a:cubicBezTo>
                  <a:pt x="801806" y="3833884"/>
                  <a:pt x="707408" y="3938517"/>
                  <a:pt x="709683" y="4032914"/>
                </a:cubicBezTo>
                <a:cubicBezTo>
                  <a:pt x="711958" y="4127311"/>
                  <a:pt x="735842" y="4285397"/>
                  <a:pt x="846161" y="4251278"/>
                </a:cubicBezTo>
                <a:cubicBezTo>
                  <a:pt x="956480" y="4217159"/>
                  <a:pt x="1232848" y="3968087"/>
                  <a:pt x="1371600" y="3828197"/>
                </a:cubicBezTo>
                <a:cubicBezTo>
                  <a:pt x="1510352" y="3688308"/>
                  <a:pt x="1589964" y="3560929"/>
                  <a:pt x="1678674" y="3411941"/>
                </a:cubicBezTo>
                <a:cubicBezTo>
                  <a:pt x="1767384" y="3262953"/>
                  <a:pt x="1884528" y="3073021"/>
                  <a:pt x="1903862" y="2934269"/>
                </a:cubicBezTo>
                <a:cubicBezTo>
                  <a:pt x="1923196" y="2795517"/>
                  <a:pt x="1858370" y="2689746"/>
                  <a:pt x="1794680" y="2579427"/>
                </a:cubicBezTo>
                <a:cubicBezTo>
                  <a:pt x="1730990" y="2469108"/>
                  <a:pt x="1576316" y="2364475"/>
                  <a:pt x="1521725" y="2272353"/>
                </a:cubicBezTo>
                <a:cubicBezTo>
                  <a:pt x="1467134" y="2180231"/>
                  <a:pt x="1447800" y="2116541"/>
                  <a:pt x="1467134" y="2026693"/>
                </a:cubicBezTo>
                <a:cubicBezTo>
                  <a:pt x="1486468" y="1936845"/>
                  <a:pt x="1624083" y="1844723"/>
                  <a:pt x="1637731" y="1733266"/>
                </a:cubicBezTo>
                <a:cubicBezTo>
                  <a:pt x="1651379" y="1621809"/>
                  <a:pt x="1601337" y="1501254"/>
                  <a:pt x="1549021" y="1357953"/>
                </a:cubicBezTo>
                <a:cubicBezTo>
                  <a:pt x="1496705" y="1214652"/>
                  <a:pt x="1377286" y="1019033"/>
                  <a:pt x="1323832" y="873457"/>
                </a:cubicBezTo>
                <a:cubicBezTo>
                  <a:pt x="1270378" y="727881"/>
                  <a:pt x="1280614" y="608463"/>
                  <a:pt x="1228298" y="484496"/>
                </a:cubicBezTo>
                <a:cubicBezTo>
                  <a:pt x="1175982" y="360529"/>
                  <a:pt x="1111155" y="208129"/>
                  <a:pt x="1009934" y="129654"/>
                </a:cubicBezTo>
                <a:cubicBezTo>
                  <a:pt x="908713" y="51179"/>
                  <a:pt x="789295" y="0"/>
                  <a:pt x="620973" y="13648"/>
                </a:cubicBezTo>
                <a:cubicBezTo>
                  <a:pt x="452651" y="27296"/>
                  <a:pt x="226325" y="119418"/>
                  <a:pt x="0" y="211541"/>
                </a:cubicBez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1752600" y="1447800"/>
            <a:ext cx="1940069"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err="1" smtClean="0"/>
              <a:t>Punatsangchhu</a:t>
            </a:r>
            <a:endParaRPr lang="en-US" dirty="0"/>
          </a:p>
        </p:txBody>
      </p:sp>
      <p:sp>
        <p:nvSpPr>
          <p:cNvPr id="21" name="Freeform 20"/>
          <p:cNvSpPr/>
          <p:nvPr/>
        </p:nvSpPr>
        <p:spPr>
          <a:xfrm>
            <a:off x="1619535" y="2504364"/>
            <a:ext cx="1542196" cy="3316406"/>
          </a:xfrm>
          <a:custGeom>
            <a:avLst/>
            <a:gdLst>
              <a:gd name="connsiteX0" fmla="*/ 154674 w 1542196"/>
              <a:gd name="connsiteY0" fmla="*/ 54591 h 3316406"/>
              <a:gd name="connsiteX1" fmla="*/ 4549 w 1542196"/>
              <a:gd name="connsiteY1" fmla="*/ 586854 h 3316406"/>
              <a:gd name="connsiteX2" fmla="*/ 127378 w 1542196"/>
              <a:gd name="connsiteY2" fmla="*/ 1453487 h 3316406"/>
              <a:gd name="connsiteX3" fmla="*/ 420805 w 1542196"/>
              <a:gd name="connsiteY3" fmla="*/ 1849272 h 3316406"/>
              <a:gd name="connsiteX4" fmla="*/ 802943 w 1542196"/>
              <a:gd name="connsiteY4" fmla="*/ 2326943 h 3316406"/>
              <a:gd name="connsiteX5" fmla="*/ 871181 w 1542196"/>
              <a:gd name="connsiteY5" fmla="*/ 2831911 h 3316406"/>
              <a:gd name="connsiteX6" fmla="*/ 1144137 w 1542196"/>
              <a:gd name="connsiteY6" fmla="*/ 3275463 h 3316406"/>
              <a:gd name="connsiteX7" fmla="*/ 1335205 w 1542196"/>
              <a:gd name="connsiteY7" fmla="*/ 3077570 h 3316406"/>
              <a:gd name="connsiteX8" fmla="*/ 1505802 w 1542196"/>
              <a:gd name="connsiteY8" fmla="*/ 2634018 h 3316406"/>
              <a:gd name="connsiteX9" fmla="*/ 1116841 w 1542196"/>
              <a:gd name="connsiteY9" fmla="*/ 2033517 h 3316406"/>
              <a:gd name="connsiteX10" fmla="*/ 966716 w 1542196"/>
              <a:gd name="connsiteY10" fmla="*/ 1480782 h 3316406"/>
              <a:gd name="connsiteX11" fmla="*/ 994011 w 1542196"/>
              <a:gd name="connsiteY11" fmla="*/ 1009935 h 3316406"/>
              <a:gd name="connsiteX12" fmla="*/ 1082722 w 1542196"/>
              <a:gd name="connsiteY12" fmla="*/ 702860 h 3316406"/>
              <a:gd name="connsiteX13" fmla="*/ 734704 w 1542196"/>
              <a:gd name="connsiteY13" fmla="*/ 129654 h 3316406"/>
              <a:gd name="connsiteX14" fmla="*/ 93259 w 1542196"/>
              <a:gd name="connsiteY14" fmla="*/ 0 h 331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2196" h="3316406">
                <a:moveTo>
                  <a:pt x="154674" y="54591"/>
                </a:moveTo>
                <a:cubicBezTo>
                  <a:pt x="81886" y="204148"/>
                  <a:pt x="9098" y="353705"/>
                  <a:pt x="4549" y="586854"/>
                </a:cubicBezTo>
                <a:cubicBezTo>
                  <a:pt x="0" y="820003"/>
                  <a:pt x="58002" y="1243084"/>
                  <a:pt x="127378" y="1453487"/>
                </a:cubicBezTo>
                <a:cubicBezTo>
                  <a:pt x="196754" y="1663890"/>
                  <a:pt x="308211" y="1703696"/>
                  <a:pt x="420805" y="1849272"/>
                </a:cubicBezTo>
                <a:cubicBezTo>
                  <a:pt x="533399" y="1994848"/>
                  <a:pt x="727880" y="2163170"/>
                  <a:pt x="802943" y="2326943"/>
                </a:cubicBezTo>
                <a:cubicBezTo>
                  <a:pt x="878006" y="2490716"/>
                  <a:pt x="814315" y="2673824"/>
                  <a:pt x="871181" y="2831911"/>
                </a:cubicBezTo>
                <a:cubicBezTo>
                  <a:pt x="928047" y="2989998"/>
                  <a:pt x="1066800" y="3234520"/>
                  <a:pt x="1144137" y="3275463"/>
                </a:cubicBezTo>
                <a:cubicBezTo>
                  <a:pt x="1221474" y="3316406"/>
                  <a:pt x="1274928" y="3184478"/>
                  <a:pt x="1335205" y="3077570"/>
                </a:cubicBezTo>
                <a:cubicBezTo>
                  <a:pt x="1395483" y="2970663"/>
                  <a:pt x="1542196" y="2808027"/>
                  <a:pt x="1505802" y="2634018"/>
                </a:cubicBezTo>
                <a:cubicBezTo>
                  <a:pt x="1469408" y="2460009"/>
                  <a:pt x="1206689" y="2225723"/>
                  <a:pt x="1116841" y="2033517"/>
                </a:cubicBezTo>
                <a:cubicBezTo>
                  <a:pt x="1026993" y="1841311"/>
                  <a:pt x="987188" y="1651379"/>
                  <a:pt x="966716" y="1480782"/>
                </a:cubicBezTo>
                <a:cubicBezTo>
                  <a:pt x="946244" y="1310185"/>
                  <a:pt x="974677" y="1139589"/>
                  <a:pt x="994011" y="1009935"/>
                </a:cubicBezTo>
                <a:cubicBezTo>
                  <a:pt x="1013345" y="880281"/>
                  <a:pt x="1125940" y="849574"/>
                  <a:pt x="1082722" y="702860"/>
                </a:cubicBezTo>
                <a:cubicBezTo>
                  <a:pt x="1039504" y="556146"/>
                  <a:pt x="899614" y="246797"/>
                  <a:pt x="734704" y="129654"/>
                </a:cubicBezTo>
                <a:cubicBezTo>
                  <a:pt x="569794" y="12511"/>
                  <a:pt x="194480" y="10236"/>
                  <a:pt x="93259" y="0"/>
                </a:cubicBez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533400" y="2286000"/>
            <a:ext cx="129540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err="1" smtClean="0"/>
              <a:t>Wangchhu</a:t>
            </a:r>
            <a:endParaRPr lang="en-US" dirty="0"/>
          </a:p>
        </p:txBody>
      </p:sp>
      <p:sp>
        <p:nvSpPr>
          <p:cNvPr id="25" name="Freeform 24"/>
          <p:cNvSpPr/>
          <p:nvPr/>
        </p:nvSpPr>
        <p:spPr>
          <a:xfrm>
            <a:off x="4136409" y="1860645"/>
            <a:ext cx="2213211" cy="3943066"/>
          </a:xfrm>
          <a:custGeom>
            <a:avLst/>
            <a:gdLst>
              <a:gd name="connsiteX0" fmla="*/ 592540 w 2213211"/>
              <a:gd name="connsiteY0" fmla="*/ 56865 h 3943066"/>
              <a:gd name="connsiteX1" fmla="*/ 67101 w 2213211"/>
              <a:gd name="connsiteY1" fmla="*/ 568656 h 3943066"/>
              <a:gd name="connsiteX2" fmla="*/ 189931 w 2213211"/>
              <a:gd name="connsiteY2" fmla="*/ 1032680 h 3943066"/>
              <a:gd name="connsiteX3" fmla="*/ 271818 w 2213211"/>
              <a:gd name="connsiteY3" fmla="*/ 1858370 h 3943066"/>
              <a:gd name="connsiteX4" fmla="*/ 537949 w 2213211"/>
              <a:gd name="connsiteY4" fmla="*/ 2677236 h 3943066"/>
              <a:gd name="connsiteX5" fmla="*/ 537949 w 2213211"/>
              <a:gd name="connsiteY5" fmla="*/ 3284561 h 3943066"/>
              <a:gd name="connsiteX6" fmla="*/ 1042916 w 2213211"/>
              <a:gd name="connsiteY6" fmla="*/ 3789528 h 3943066"/>
              <a:gd name="connsiteX7" fmla="*/ 1711657 w 2213211"/>
              <a:gd name="connsiteY7" fmla="*/ 3926006 h 3943066"/>
              <a:gd name="connsiteX8" fmla="*/ 1964140 w 2213211"/>
              <a:gd name="connsiteY8" fmla="*/ 3687170 h 3943066"/>
              <a:gd name="connsiteX9" fmla="*/ 1950492 w 2213211"/>
              <a:gd name="connsiteY9" fmla="*/ 3352800 h 3943066"/>
              <a:gd name="connsiteX10" fmla="*/ 2114266 w 2213211"/>
              <a:gd name="connsiteY10" fmla="*/ 2731827 h 3943066"/>
              <a:gd name="connsiteX11" fmla="*/ 2127913 w 2213211"/>
              <a:gd name="connsiteY11" fmla="*/ 2445224 h 3943066"/>
              <a:gd name="connsiteX12" fmla="*/ 1602475 w 2213211"/>
              <a:gd name="connsiteY12" fmla="*/ 1305636 h 3943066"/>
              <a:gd name="connsiteX13" fmla="*/ 1541060 w 2213211"/>
              <a:gd name="connsiteY13" fmla="*/ 848436 h 3943066"/>
              <a:gd name="connsiteX14" fmla="*/ 1384110 w 2213211"/>
              <a:gd name="connsiteY14" fmla="*/ 329821 h 3943066"/>
              <a:gd name="connsiteX15" fmla="*/ 783609 w 2213211"/>
              <a:gd name="connsiteY15" fmla="*/ 43218 h 3943066"/>
              <a:gd name="connsiteX16" fmla="*/ 435591 w 2213211"/>
              <a:gd name="connsiteY16" fmla="*/ 70513 h 394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211" h="3943066">
                <a:moveTo>
                  <a:pt x="592540" y="56865"/>
                </a:moveTo>
                <a:cubicBezTo>
                  <a:pt x="363371" y="231442"/>
                  <a:pt x="134202" y="406020"/>
                  <a:pt x="67101" y="568656"/>
                </a:cubicBezTo>
                <a:cubicBezTo>
                  <a:pt x="0" y="731292"/>
                  <a:pt x="155812" y="817728"/>
                  <a:pt x="189931" y="1032680"/>
                </a:cubicBezTo>
                <a:cubicBezTo>
                  <a:pt x="224050" y="1247632"/>
                  <a:pt x="213815" y="1584277"/>
                  <a:pt x="271818" y="1858370"/>
                </a:cubicBezTo>
                <a:cubicBezTo>
                  <a:pt x="329821" y="2132463"/>
                  <a:pt x="493594" y="2439538"/>
                  <a:pt x="537949" y="2677236"/>
                </a:cubicBezTo>
                <a:cubicBezTo>
                  <a:pt x="582304" y="2914934"/>
                  <a:pt x="453788" y="3099179"/>
                  <a:pt x="537949" y="3284561"/>
                </a:cubicBezTo>
                <a:cubicBezTo>
                  <a:pt x="622110" y="3469943"/>
                  <a:pt x="847298" y="3682621"/>
                  <a:pt x="1042916" y="3789528"/>
                </a:cubicBezTo>
                <a:cubicBezTo>
                  <a:pt x="1238534" y="3896436"/>
                  <a:pt x="1558120" y="3943066"/>
                  <a:pt x="1711657" y="3926006"/>
                </a:cubicBezTo>
                <a:cubicBezTo>
                  <a:pt x="1865194" y="3908946"/>
                  <a:pt x="1924334" y="3782704"/>
                  <a:pt x="1964140" y="3687170"/>
                </a:cubicBezTo>
                <a:cubicBezTo>
                  <a:pt x="2003946" y="3591636"/>
                  <a:pt x="1925471" y="3512024"/>
                  <a:pt x="1950492" y="3352800"/>
                </a:cubicBezTo>
                <a:cubicBezTo>
                  <a:pt x="1975513" y="3193576"/>
                  <a:pt x="2084696" y="2883090"/>
                  <a:pt x="2114266" y="2731827"/>
                </a:cubicBezTo>
                <a:cubicBezTo>
                  <a:pt x="2143836" y="2580564"/>
                  <a:pt x="2213211" y="2682922"/>
                  <a:pt x="2127913" y="2445224"/>
                </a:cubicBezTo>
                <a:cubicBezTo>
                  <a:pt x="2042615" y="2207526"/>
                  <a:pt x="1700284" y="1571767"/>
                  <a:pt x="1602475" y="1305636"/>
                </a:cubicBezTo>
                <a:cubicBezTo>
                  <a:pt x="1504666" y="1039505"/>
                  <a:pt x="1577454" y="1011072"/>
                  <a:pt x="1541060" y="848436"/>
                </a:cubicBezTo>
                <a:cubicBezTo>
                  <a:pt x="1504666" y="685800"/>
                  <a:pt x="1510352" y="464024"/>
                  <a:pt x="1384110" y="329821"/>
                </a:cubicBezTo>
                <a:cubicBezTo>
                  <a:pt x="1257868" y="195618"/>
                  <a:pt x="941695" y="86436"/>
                  <a:pt x="783609" y="43218"/>
                </a:cubicBezTo>
                <a:cubicBezTo>
                  <a:pt x="625523" y="0"/>
                  <a:pt x="486770" y="62552"/>
                  <a:pt x="435591" y="70513"/>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extBox 25"/>
          <p:cNvSpPr txBox="1"/>
          <p:nvPr/>
        </p:nvSpPr>
        <p:spPr>
          <a:xfrm>
            <a:off x="3886200" y="1600200"/>
            <a:ext cx="1752600" cy="369332"/>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dirty="0" err="1" smtClean="0"/>
              <a:t>Mangdechhu</a:t>
            </a:r>
            <a:endParaRPr lang="en-US" dirty="0"/>
          </a:p>
        </p:txBody>
      </p:sp>
      <p:sp>
        <p:nvSpPr>
          <p:cNvPr id="29" name="Freeform 28"/>
          <p:cNvSpPr/>
          <p:nvPr/>
        </p:nvSpPr>
        <p:spPr>
          <a:xfrm>
            <a:off x="5983856" y="1966823"/>
            <a:ext cx="3060941" cy="3669102"/>
          </a:xfrm>
          <a:custGeom>
            <a:avLst/>
            <a:gdLst>
              <a:gd name="connsiteX0" fmla="*/ 1426235 w 3060941"/>
              <a:gd name="connsiteY0" fmla="*/ 69011 h 3669102"/>
              <a:gd name="connsiteX1" fmla="*/ 209910 w 3060941"/>
              <a:gd name="connsiteY1" fmla="*/ 301924 h 3669102"/>
              <a:gd name="connsiteX2" fmla="*/ 253042 w 3060941"/>
              <a:gd name="connsiteY2" fmla="*/ 836762 h 3669102"/>
              <a:gd name="connsiteX3" fmla="*/ 365186 w 3060941"/>
              <a:gd name="connsiteY3" fmla="*/ 1500996 h 3669102"/>
              <a:gd name="connsiteX4" fmla="*/ 330680 w 3060941"/>
              <a:gd name="connsiteY4" fmla="*/ 2027207 h 3669102"/>
              <a:gd name="connsiteX5" fmla="*/ 416944 w 3060941"/>
              <a:gd name="connsiteY5" fmla="*/ 2475781 h 3669102"/>
              <a:gd name="connsiteX6" fmla="*/ 511835 w 3060941"/>
              <a:gd name="connsiteY6" fmla="*/ 2958860 h 3669102"/>
              <a:gd name="connsiteX7" fmla="*/ 80514 w 3060941"/>
              <a:gd name="connsiteY7" fmla="*/ 3347049 h 3669102"/>
              <a:gd name="connsiteX8" fmla="*/ 115019 w 3060941"/>
              <a:gd name="connsiteY8" fmla="*/ 3657600 h 3669102"/>
              <a:gd name="connsiteX9" fmla="*/ 770627 w 3060941"/>
              <a:gd name="connsiteY9" fmla="*/ 3278037 h 3669102"/>
              <a:gd name="connsiteX10" fmla="*/ 1115684 w 3060941"/>
              <a:gd name="connsiteY10" fmla="*/ 2881222 h 3669102"/>
              <a:gd name="connsiteX11" fmla="*/ 1417608 w 3060941"/>
              <a:gd name="connsiteY11" fmla="*/ 2441275 h 3669102"/>
              <a:gd name="connsiteX12" fmla="*/ 2219865 w 3060941"/>
              <a:gd name="connsiteY12" fmla="*/ 2053086 h 3669102"/>
              <a:gd name="connsiteX13" fmla="*/ 2711570 w 3060941"/>
              <a:gd name="connsiteY13" fmla="*/ 2053086 h 3669102"/>
              <a:gd name="connsiteX14" fmla="*/ 2987616 w 3060941"/>
              <a:gd name="connsiteY14" fmla="*/ 1915064 h 3669102"/>
              <a:gd name="connsiteX15" fmla="*/ 2944484 w 3060941"/>
              <a:gd name="connsiteY15" fmla="*/ 1725283 h 3669102"/>
              <a:gd name="connsiteX16" fmla="*/ 2288876 w 3060941"/>
              <a:gd name="connsiteY16" fmla="*/ 1639019 h 3669102"/>
              <a:gd name="connsiteX17" fmla="*/ 1754038 w 3060941"/>
              <a:gd name="connsiteY17" fmla="*/ 1630392 h 3669102"/>
              <a:gd name="connsiteX18" fmla="*/ 1581510 w 3060941"/>
              <a:gd name="connsiteY18" fmla="*/ 1285335 h 3669102"/>
              <a:gd name="connsiteX19" fmla="*/ 1572884 w 3060941"/>
              <a:gd name="connsiteY19" fmla="*/ 785003 h 3669102"/>
              <a:gd name="connsiteX20" fmla="*/ 1572884 w 3060941"/>
              <a:gd name="connsiteY20" fmla="*/ 353683 h 3669102"/>
              <a:gd name="connsiteX21" fmla="*/ 1426235 w 3060941"/>
              <a:gd name="connsiteY21" fmla="*/ 0 h 366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60941" h="3669102">
                <a:moveTo>
                  <a:pt x="1426235" y="69011"/>
                </a:moveTo>
                <a:cubicBezTo>
                  <a:pt x="915838" y="121488"/>
                  <a:pt x="405442" y="173966"/>
                  <a:pt x="209910" y="301924"/>
                </a:cubicBezTo>
                <a:cubicBezTo>
                  <a:pt x="14378" y="429883"/>
                  <a:pt x="227163" y="636917"/>
                  <a:pt x="253042" y="836762"/>
                </a:cubicBezTo>
                <a:cubicBezTo>
                  <a:pt x="278921" y="1036607"/>
                  <a:pt x="352246" y="1302589"/>
                  <a:pt x="365186" y="1500996"/>
                </a:cubicBezTo>
                <a:cubicBezTo>
                  <a:pt x="378126" y="1699403"/>
                  <a:pt x="322054" y="1864743"/>
                  <a:pt x="330680" y="2027207"/>
                </a:cubicBezTo>
                <a:cubicBezTo>
                  <a:pt x="339306" y="2189671"/>
                  <a:pt x="386752" y="2320506"/>
                  <a:pt x="416944" y="2475781"/>
                </a:cubicBezTo>
                <a:cubicBezTo>
                  <a:pt x="447136" y="2631056"/>
                  <a:pt x="567907" y="2813649"/>
                  <a:pt x="511835" y="2958860"/>
                </a:cubicBezTo>
                <a:cubicBezTo>
                  <a:pt x="455763" y="3104071"/>
                  <a:pt x="146650" y="3230592"/>
                  <a:pt x="80514" y="3347049"/>
                </a:cubicBezTo>
                <a:cubicBezTo>
                  <a:pt x="14378" y="3463506"/>
                  <a:pt x="0" y="3669102"/>
                  <a:pt x="115019" y="3657600"/>
                </a:cubicBezTo>
                <a:cubicBezTo>
                  <a:pt x="230038" y="3646098"/>
                  <a:pt x="603850" y="3407433"/>
                  <a:pt x="770627" y="3278037"/>
                </a:cubicBezTo>
                <a:cubicBezTo>
                  <a:pt x="937404" y="3148641"/>
                  <a:pt x="1007854" y="3020682"/>
                  <a:pt x="1115684" y="2881222"/>
                </a:cubicBezTo>
                <a:cubicBezTo>
                  <a:pt x="1223514" y="2741762"/>
                  <a:pt x="1233578" y="2579298"/>
                  <a:pt x="1417608" y="2441275"/>
                </a:cubicBezTo>
                <a:cubicBezTo>
                  <a:pt x="1601638" y="2303252"/>
                  <a:pt x="2004205" y="2117784"/>
                  <a:pt x="2219865" y="2053086"/>
                </a:cubicBezTo>
                <a:cubicBezTo>
                  <a:pt x="2435525" y="1988388"/>
                  <a:pt x="2583612" y="2076090"/>
                  <a:pt x="2711570" y="2053086"/>
                </a:cubicBezTo>
                <a:cubicBezTo>
                  <a:pt x="2839528" y="2030082"/>
                  <a:pt x="2948797" y="1969698"/>
                  <a:pt x="2987616" y="1915064"/>
                </a:cubicBezTo>
                <a:cubicBezTo>
                  <a:pt x="3026435" y="1860430"/>
                  <a:pt x="3060941" y="1771290"/>
                  <a:pt x="2944484" y="1725283"/>
                </a:cubicBezTo>
                <a:cubicBezTo>
                  <a:pt x="2828027" y="1679276"/>
                  <a:pt x="2487284" y="1654834"/>
                  <a:pt x="2288876" y="1639019"/>
                </a:cubicBezTo>
                <a:cubicBezTo>
                  <a:pt x="2090468" y="1623204"/>
                  <a:pt x="1871932" y="1689339"/>
                  <a:pt x="1754038" y="1630392"/>
                </a:cubicBezTo>
                <a:cubicBezTo>
                  <a:pt x="1636144" y="1571445"/>
                  <a:pt x="1611702" y="1426233"/>
                  <a:pt x="1581510" y="1285335"/>
                </a:cubicBezTo>
                <a:cubicBezTo>
                  <a:pt x="1551318" y="1144437"/>
                  <a:pt x="1574322" y="940278"/>
                  <a:pt x="1572884" y="785003"/>
                </a:cubicBezTo>
                <a:cubicBezTo>
                  <a:pt x="1571446" y="629728"/>
                  <a:pt x="1597325" y="484517"/>
                  <a:pt x="1572884" y="353683"/>
                </a:cubicBezTo>
                <a:cubicBezTo>
                  <a:pt x="1548443" y="222849"/>
                  <a:pt x="1450676" y="61823"/>
                  <a:pt x="1426235"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p:cNvSpPr txBox="1"/>
          <p:nvPr/>
        </p:nvSpPr>
        <p:spPr>
          <a:xfrm>
            <a:off x="7315200" y="1905000"/>
            <a:ext cx="1633781"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err="1" smtClean="0"/>
              <a:t>Drangmechhu</a:t>
            </a:r>
            <a:endParaRPr lang="en-US" dirty="0"/>
          </a:p>
        </p:txBody>
      </p:sp>
      <p:sp>
        <p:nvSpPr>
          <p:cNvPr id="31" name="Freeform 30"/>
          <p:cNvSpPr/>
          <p:nvPr/>
        </p:nvSpPr>
        <p:spPr>
          <a:xfrm>
            <a:off x="7354888" y="4068763"/>
            <a:ext cx="1878012" cy="1670050"/>
          </a:xfrm>
          <a:custGeom>
            <a:avLst/>
            <a:gdLst>
              <a:gd name="connsiteX0" fmla="*/ 1131887 w 1878012"/>
              <a:gd name="connsiteY0" fmla="*/ 46037 h 1670050"/>
              <a:gd name="connsiteX1" fmla="*/ 427037 w 1878012"/>
              <a:gd name="connsiteY1" fmla="*/ 36512 h 1670050"/>
              <a:gd name="connsiteX2" fmla="*/ 93662 w 1878012"/>
              <a:gd name="connsiteY2" fmla="*/ 265112 h 1670050"/>
              <a:gd name="connsiteX3" fmla="*/ 74612 w 1878012"/>
              <a:gd name="connsiteY3" fmla="*/ 1046162 h 1670050"/>
              <a:gd name="connsiteX4" fmla="*/ 541337 w 1878012"/>
              <a:gd name="connsiteY4" fmla="*/ 1417637 h 1670050"/>
              <a:gd name="connsiteX5" fmla="*/ 1703387 w 1878012"/>
              <a:gd name="connsiteY5" fmla="*/ 1550987 h 1670050"/>
              <a:gd name="connsiteX6" fmla="*/ 1589087 w 1878012"/>
              <a:gd name="connsiteY6" fmla="*/ 703262 h 1670050"/>
              <a:gd name="connsiteX7" fmla="*/ 1208087 w 1878012"/>
              <a:gd name="connsiteY7" fmla="*/ 17462 h 167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8012" h="1670050">
                <a:moveTo>
                  <a:pt x="1131887" y="46037"/>
                </a:moveTo>
                <a:cubicBezTo>
                  <a:pt x="865980" y="23018"/>
                  <a:pt x="600074" y="0"/>
                  <a:pt x="427037" y="36512"/>
                </a:cubicBezTo>
                <a:cubicBezTo>
                  <a:pt x="254000" y="73024"/>
                  <a:pt x="152400" y="96837"/>
                  <a:pt x="93662" y="265112"/>
                </a:cubicBezTo>
                <a:cubicBezTo>
                  <a:pt x="34925" y="433387"/>
                  <a:pt x="0" y="854075"/>
                  <a:pt x="74612" y="1046162"/>
                </a:cubicBezTo>
                <a:cubicBezTo>
                  <a:pt x="149224" y="1238249"/>
                  <a:pt x="269875" y="1333500"/>
                  <a:pt x="541337" y="1417637"/>
                </a:cubicBezTo>
                <a:cubicBezTo>
                  <a:pt x="812799" y="1501774"/>
                  <a:pt x="1528762" y="1670050"/>
                  <a:pt x="1703387" y="1550987"/>
                </a:cubicBezTo>
                <a:cubicBezTo>
                  <a:pt x="1878012" y="1431925"/>
                  <a:pt x="1671637" y="958849"/>
                  <a:pt x="1589087" y="703262"/>
                </a:cubicBezTo>
                <a:cubicBezTo>
                  <a:pt x="1506537" y="447675"/>
                  <a:pt x="1268412" y="133349"/>
                  <a:pt x="1208087" y="17462"/>
                </a:cubicBez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p:cNvSpPr txBox="1"/>
          <p:nvPr/>
        </p:nvSpPr>
        <p:spPr>
          <a:xfrm>
            <a:off x="8266837" y="4038600"/>
            <a:ext cx="877163"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Others</a:t>
            </a:r>
            <a:endParaRPr lang="en-US" dirty="0"/>
          </a:p>
        </p:txBody>
      </p:sp>
      <p:pic>
        <p:nvPicPr>
          <p:cNvPr id="17" name="Picture 16" descr="C:\Users\user\Desktop\logo-real-aspect.jpg"/>
          <p:cNvPicPr/>
          <p:nvPr/>
        </p:nvPicPr>
        <p:blipFill>
          <a:blip r:embed="rId4" cstate="print"/>
          <a:srcRect/>
          <a:stretch>
            <a:fillRect/>
          </a:stretch>
        </p:blipFill>
        <p:spPr bwMode="auto">
          <a:xfrm>
            <a:off x="0" y="0"/>
            <a:ext cx="685800" cy="762000"/>
          </a:xfrm>
          <a:prstGeom prst="rect">
            <a:avLst/>
          </a:prstGeom>
          <a:noFill/>
          <a:ln w="9525">
            <a:noFill/>
            <a:miter lim="800000"/>
            <a:headEnd/>
            <a:tailEnd/>
          </a:ln>
        </p:spPr>
      </p:pic>
      <p:pic>
        <p:nvPicPr>
          <p:cNvPr id="20" name="Picture 19" descr="BPC_LOGO"/>
          <p:cNvPicPr>
            <a:picLocks noChangeAspect="1" noChangeArrowheads="1"/>
          </p:cNvPicPr>
          <p:nvPr/>
        </p:nvPicPr>
        <p:blipFill>
          <a:blip r:embed="rId5"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ox(i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1" nodeType="clickEffect">
                                  <p:stCondLst>
                                    <p:cond delay="0"/>
                                  </p:stCondLst>
                                  <p:childTnLst>
                                    <p:animEffect transition="out" filter="fade">
                                      <p:cBhvr>
                                        <p:cTn id="21" dur="500" tmFilter="0, 0; .2, .5; .8, .5; 1, 0"/>
                                        <p:tgtEl>
                                          <p:spTgt spid="21"/>
                                        </p:tgtEl>
                                      </p:cBhvr>
                                    </p:animEffect>
                                    <p:animScale>
                                      <p:cBhvr>
                                        <p:cTn id="22" dur="250" autoRev="1" fill="hold"/>
                                        <p:tgtEl>
                                          <p:spTgt spid="21"/>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ox(i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1" nodeType="clickEffect">
                                  <p:stCondLst>
                                    <p:cond delay="0"/>
                                  </p:stCondLst>
                                  <p:childTnLst>
                                    <p:animEffect transition="out" filter="fade">
                                      <p:cBhvr>
                                        <p:cTn id="36" dur="500" tmFilter="0, 0; .2, .5; .8, .5; 1, 0"/>
                                        <p:tgtEl>
                                          <p:spTgt spid="14"/>
                                        </p:tgtEl>
                                      </p:cBhvr>
                                    </p:animEffect>
                                    <p:animScale>
                                      <p:cBhvr>
                                        <p:cTn id="37" dur="250" autoRev="1" fill="hold"/>
                                        <p:tgtEl>
                                          <p:spTgt spid="14"/>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ox(i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1" nodeType="clickEffect">
                                  <p:stCondLst>
                                    <p:cond delay="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ox(in)">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ox(in)">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grpId="1" nodeType="clickEffect">
                                  <p:stCondLst>
                                    <p:cond delay="0"/>
                                  </p:stCondLst>
                                  <p:childTnLst>
                                    <p:animEffect transition="out" filter="fade">
                                      <p:cBhvr>
                                        <p:cTn id="66" dur="500" tmFilter="0, 0; .2, .5; .8, .5; 1, 0"/>
                                        <p:tgtEl>
                                          <p:spTgt spid="25"/>
                                        </p:tgtEl>
                                      </p:cBhvr>
                                    </p:animEffect>
                                    <p:animScale>
                                      <p:cBhvr>
                                        <p:cTn id="67" dur="250" autoRev="1" fill="hold"/>
                                        <p:tgtEl>
                                          <p:spTgt spid="25"/>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ox(in)">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ox(in)">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26" presetClass="emph" presetSubtype="0" fill="hold" grpId="1" nodeType="clickEffect">
                                  <p:stCondLst>
                                    <p:cond delay="0"/>
                                  </p:stCondLst>
                                  <p:childTnLst>
                                    <p:animEffect transition="out" filter="fade">
                                      <p:cBhvr>
                                        <p:cTn id="81" dur="500" tmFilter="0, 0; .2, .5; .8, .5; 1, 0"/>
                                        <p:tgtEl>
                                          <p:spTgt spid="29"/>
                                        </p:tgtEl>
                                      </p:cBhvr>
                                    </p:animEffect>
                                    <p:animScale>
                                      <p:cBhvr>
                                        <p:cTn id="82" dur="250" autoRev="1" fill="hold"/>
                                        <p:tgtEl>
                                          <p:spTgt spid="29"/>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box(in)">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box(in)">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26" presetClass="emph" presetSubtype="0" fill="hold" grpId="1" nodeType="clickEffect">
                                  <p:stCondLst>
                                    <p:cond delay="0"/>
                                  </p:stCondLst>
                                  <p:childTnLst>
                                    <p:animEffect transition="out" filter="fade">
                                      <p:cBhvr>
                                        <p:cTn id="96" dur="500" tmFilter="0, 0; .2, .5; .8, .5; 1, 0"/>
                                        <p:tgtEl>
                                          <p:spTgt spid="31"/>
                                        </p:tgtEl>
                                      </p:cBhvr>
                                    </p:animEffect>
                                    <p:animScale>
                                      <p:cBhvr>
                                        <p:cTn id="97" dur="250" autoRev="1" fill="hold"/>
                                        <p:tgtEl>
                                          <p:spTgt spid="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6" grpId="0" animBg="1"/>
      <p:bldP spid="18" grpId="0" animBg="1"/>
      <p:bldP spid="18" grpId="1" animBg="1"/>
      <p:bldP spid="19" grpId="0" animBg="1"/>
      <p:bldP spid="21" grpId="0" animBg="1"/>
      <p:bldP spid="21" grpId="1" animBg="1"/>
      <p:bldP spid="22" grpId="0" animBg="1"/>
      <p:bldP spid="25" grpId="0" animBg="1"/>
      <p:bldP spid="25" grpId="1" animBg="1"/>
      <p:bldP spid="26" grpId="0" animBg="1"/>
      <p:bldP spid="29" grpId="0" animBg="1"/>
      <p:bldP spid="29" grpId="1" animBg="1"/>
      <p:bldP spid="30" grpId="0" animBg="1"/>
      <p:bldP spid="31" grpId="0" animBg="1"/>
      <p:bldP spid="31" grpId="1"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Forest Conservation</a:t>
            </a:r>
            <a:endParaRPr lang="en-US" dirty="0"/>
          </a:p>
        </p:txBody>
      </p:sp>
      <p:sp>
        <p:nvSpPr>
          <p:cNvPr id="5" name="Content Placeholder 4"/>
          <p:cNvSpPr>
            <a:spLocks noGrp="1"/>
          </p:cNvSpPr>
          <p:nvPr>
            <p:ph idx="1"/>
          </p:nvPr>
        </p:nvSpPr>
        <p:spPr/>
        <p:txBody>
          <a:bodyPr/>
          <a:lstStyle/>
          <a:p>
            <a:r>
              <a:rPr lang="en-US" dirty="0" smtClean="0"/>
              <a:t>70% forest cover</a:t>
            </a:r>
          </a:p>
          <a:p>
            <a:r>
              <a:rPr lang="en-US" dirty="0" smtClean="0"/>
              <a:t>Identified reserve parks and protected areas where development of any sort is restricted</a:t>
            </a:r>
          </a:p>
          <a:p>
            <a:r>
              <a:rPr lang="en-US" dirty="0" smtClean="0"/>
              <a:t>Mostly run off the river hydro power plants to avoid forest destruction and inhabitant displacement</a:t>
            </a:r>
          </a:p>
          <a:p>
            <a:endParaRPr lang="en-US" dirty="0"/>
          </a:p>
        </p:txBody>
      </p:sp>
      <p:pic>
        <p:nvPicPr>
          <p:cNvPr id="6" name="Picture 5" descr="C:\Users\user\Desktop\logo-real-aspect.jpg"/>
          <p:cNvPicPr/>
          <p:nvPr/>
        </p:nvPicPr>
        <p:blipFill>
          <a:blip r:embed="rId2" cstate="print"/>
          <a:srcRect/>
          <a:stretch>
            <a:fillRect/>
          </a:stretch>
        </p:blipFill>
        <p:spPr bwMode="auto">
          <a:xfrm>
            <a:off x="0" y="0"/>
            <a:ext cx="685800" cy="762000"/>
          </a:xfrm>
          <a:prstGeom prst="rect">
            <a:avLst/>
          </a:prstGeom>
          <a:noFill/>
          <a:ln w="9525">
            <a:noFill/>
            <a:miter lim="800000"/>
            <a:headEnd/>
            <a:tailEnd/>
          </a:ln>
        </p:spPr>
      </p:pic>
      <p:pic>
        <p:nvPicPr>
          <p:cNvPr id="7" name="Picture 6"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6"/>
          <p:cNvSpPr>
            <a:spLocks noGrp="1"/>
          </p:cNvSpPr>
          <p:nvPr>
            <p:ph type="title"/>
          </p:nvPr>
        </p:nvSpPr>
        <p:spPr>
          <a:xfrm>
            <a:off x="457200" y="274637"/>
            <a:ext cx="8229600" cy="1020763"/>
          </a:xfrm>
        </p:spPr>
        <p:txBody>
          <a:bodyPr/>
          <a:lstStyle/>
          <a:p>
            <a:pPr eaLnBrk="1" hangingPunct="1"/>
            <a:r>
              <a:rPr lang="en-US" sz="3500" b="1" dirty="0" smtClean="0">
                <a:latin typeface="Times New Roman" pitchFamily="18" charset="0"/>
                <a:cs typeface="Times New Roman" pitchFamily="18" charset="0"/>
              </a:rPr>
              <a:t>Hydropower Development in Bhutan</a:t>
            </a:r>
          </a:p>
        </p:txBody>
      </p:sp>
      <p:pic>
        <p:nvPicPr>
          <p:cNvPr id="5" name="Picture 4" descr="BPC_LOGO"/>
          <p:cNvPicPr>
            <a:picLocks noChangeAspect="1" noChangeArrowheads="1"/>
          </p:cNvPicPr>
          <p:nvPr/>
        </p:nvPicPr>
        <p:blipFill>
          <a:blip r:embed="rId2"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5124" name="Rectangle 3"/>
          <p:cNvSpPr>
            <a:spLocks noGrp="1" noChangeArrowheads="1"/>
          </p:cNvSpPr>
          <p:nvPr>
            <p:ph idx="1"/>
          </p:nvPr>
        </p:nvSpPr>
        <p:spPr>
          <a:xfrm>
            <a:off x="457200" y="1676400"/>
            <a:ext cx="8229600" cy="4724400"/>
          </a:xfrm>
        </p:spPr>
        <p:txBody>
          <a:bodyPr/>
          <a:lstStyle/>
          <a:p>
            <a:pPr algn="just"/>
            <a:r>
              <a:rPr lang="en-US" sz="2800" dirty="0" smtClean="0">
                <a:cs typeface="Times New Roman" pitchFamily="18" charset="0"/>
              </a:rPr>
              <a:t>Total Hydro Power Potential = 30,000 MW (Techno-Economically Feasible : 24,000 MW)</a:t>
            </a:r>
          </a:p>
          <a:p>
            <a:pPr algn="just"/>
            <a:endParaRPr lang="en-US" sz="2800" dirty="0" smtClean="0">
              <a:cs typeface="Times New Roman" pitchFamily="18" charset="0"/>
            </a:endParaRPr>
          </a:p>
          <a:p>
            <a:pPr algn="just"/>
            <a:r>
              <a:rPr lang="en-US" sz="2800" dirty="0" smtClean="0">
                <a:cs typeface="Times New Roman" pitchFamily="18" charset="0"/>
              </a:rPr>
              <a:t>Total Installed Hydro Generation Capacity = 1488 MW (from 28 power plants sizes ranging 8 kW to 1020 MW)</a:t>
            </a:r>
          </a:p>
          <a:p>
            <a:pPr algn="just"/>
            <a:endParaRPr lang="en-US" sz="2800" dirty="0" smtClean="0">
              <a:cs typeface="Times New Roman" pitchFamily="18" charset="0"/>
            </a:endParaRPr>
          </a:p>
          <a:p>
            <a:pPr algn="just"/>
            <a:r>
              <a:rPr lang="en-US" sz="2800" dirty="0" smtClean="0">
                <a:cs typeface="Times New Roman" pitchFamily="18" charset="0"/>
              </a:rPr>
              <a:t>First hydropower plant of 360 kW built in 1967 in </a:t>
            </a:r>
            <a:r>
              <a:rPr lang="en-US" sz="2800" dirty="0" err="1" smtClean="0">
                <a:cs typeface="Times New Roman" pitchFamily="18" charset="0"/>
              </a:rPr>
              <a:t>Thimphu</a:t>
            </a:r>
            <a:r>
              <a:rPr lang="en-US" sz="2800" dirty="0" smtClean="0">
                <a:cs typeface="Times New Roman" pitchFamily="18" charset="0"/>
              </a:rPr>
              <a:t> (Capital)</a:t>
            </a:r>
          </a:p>
          <a:p>
            <a:pPr algn="just"/>
            <a:endParaRPr lang="en-US" sz="2800" b="1" dirty="0" smtClean="0">
              <a:latin typeface="Times New Roman" pitchFamily="18" charset="0"/>
              <a:cs typeface="Times New Roman" pitchFamily="18" charset="0"/>
            </a:endParaRPr>
          </a:p>
        </p:txBody>
      </p:sp>
      <p:pic>
        <p:nvPicPr>
          <p:cNvPr id="7" name="Picture 6" descr="C:\Users\user\Desktop\logo-real-aspect.jpg"/>
          <p:cNvPicPr/>
          <p:nvPr/>
        </p:nvPicPr>
        <p:blipFill>
          <a:blip r:embed="rId3"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600200"/>
          <a:ext cx="8229600" cy="3322320"/>
        </p:xfrm>
        <a:graphic>
          <a:graphicData uri="http://schemas.openxmlformats.org/drawingml/2006/table">
            <a:tbl>
              <a:tblPr firstRow="1" bandRow="1">
                <a:tableStyleId>{5C22544A-7EE6-4342-B048-85BDC9FD1C3A}</a:tableStyleId>
              </a:tblPr>
              <a:tblGrid>
                <a:gridCol w="685800"/>
                <a:gridCol w="2895600"/>
                <a:gridCol w="1600200"/>
                <a:gridCol w="1402080"/>
                <a:gridCol w="1645920"/>
              </a:tblGrid>
              <a:tr h="370840">
                <a:tc>
                  <a:txBody>
                    <a:bodyPr/>
                    <a:lstStyle/>
                    <a:p>
                      <a:pPr marL="0" marR="0" algn="ctr">
                        <a:spcBef>
                          <a:spcPts val="0"/>
                        </a:spcBef>
                        <a:spcAft>
                          <a:spcPts val="0"/>
                        </a:spcAft>
                      </a:pPr>
                      <a:endParaRPr lang="en-US" sz="1800" b="1" dirty="0" smtClean="0">
                        <a:latin typeface="Times New Roman" pitchFamily="18" charset="0"/>
                        <a:ea typeface="Times New Roman"/>
                        <a:cs typeface="Times New Roman" pitchFamily="18" charset="0"/>
                      </a:endParaRPr>
                    </a:p>
                    <a:p>
                      <a:pPr marL="0" marR="0" algn="ctr">
                        <a:spcBef>
                          <a:spcPts val="0"/>
                        </a:spcBef>
                        <a:spcAft>
                          <a:spcPts val="0"/>
                        </a:spcAft>
                      </a:pPr>
                      <a:r>
                        <a:rPr lang="en-US" sz="1800" b="1" dirty="0" smtClean="0">
                          <a:latin typeface="Times New Roman" pitchFamily="18" charset="0"/>
                          <a:ea typeface="Times New Roman"/>
                          <a:cs typeface="Times New Roman" pitchFamily="18" charset="0"/>
                        </a:rPr>
                        <a:t>Sl</a:t>
                      </a:r>
                      <a:r>
                        <a:rPr lang="en-US" sz="1800" b="1" dirty="0">
                          <a:latin typeface="Times New Roman" pitchFamily="18" charset="0"/>
                          <a:ea typeface="Times New Roman"/>
                          <a:cs typeface="Times New Roman" pitchFamily="18" charset="0"/>
                        </a:rPr>
                        <a:t>. No.</a:t>
                      </a:r>
                      <a:endParaRPr lang="en-US" sz="18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endParaRPr lang="en-US" sz="1800" dirty="0">
                        <a:latin typeface="Times New Roman" pitchFamily="18" charset="0"/>
                        <a:ea typeface="Times New Roman"/>
                        <a:cs typeface="Times New Roman" pitchFamily="18" charset="0"/>
                      </a:endParaRPr>
                    </a:p>
                    <a:p>
                      <a:pPr marL="0" marR="0" algn="ctr">
                        <a:spcBef>
                          <a:spcPts val="0"/>
                        </a:spcBef>
                        <a:spcAft>
                          <a:spcPts val="0"/>
                        </a:spcAft>
                      </a:pPr>
                      <a:r>
                        <a:rPr lang="en-US" sz="1800" b="1" dirty="0">
                          <a:latin typeface="Times New Roman" pitchFamily="18" charset="0"/>
                          <a:ea typeface="Times New Roman"/>
                          <a:cs typeface="Times New Roman" pitchFamily="18" charset="0"/>
                        </a:rPr>
                        <a:t>Name of </a:t>
                      </a:r>
                      <a:r>
                        <a:rPr lang="en-US" sz="1800" b="1" dirty="0" smtClean="0">
                          <a:latin typeface="Times New Roman" pitchFamily="18" charset="0"/>
                          <a:ea typeface="Times New Roman"/>
                          <a:cs typeface="Times New Roman" pitchFamily="18" charset="0"/>
                        </a:rPr>
                        <a:t>Hydropower</a:t>
                      </a:r>
                      <a:r>
                        <a:rPr lang="en-US" sz="1800" b="1" baseline="0" dirty="0" smtClean="0">
                          <a:latin typeface="Times New Roman" pitchFamily="18" charset="0"/>
                          <a:ea typeface="Times New Roman"/>
                          <a:cs typeface="Times New Roman" pitchFamily="18" charset="0"/>
                        </a:rPr>
                        <a:t> </a:t>
                      </a:r>
                      <a:r>
                        <a:rPr lang="en-US" sz="1800" b="1" dirty="0" smtClean="0">
                          <a:latin typeface="Times New Roman" pitchFamily="18" charset="0"/>
                          <a:ea typeface="Times New Roman"/>
                          <a:cs typeface="Times New Roman" pitchFamily="18" charset="0"/>
                        </a:rPr>
                        <a:t>Plant (HP)</a:t>
                      </a:r>
                      <a:endParaRPr lang="en-US" sz="18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endParaRPr lang="en-US" sz="1800" b="1" dirty="0" smtClean="0">
                        <a:latin typeface="Times New Roman" pitchFamily="18" charset="0"/>
                        <a:ea typeface="Times New Roman"/>
                        <a:cs typeface="Times New Roman" pitchFamily="18" charset="0"/>
                      </a:endParaRPr>
                    </a:p>
                    <a:p>
                      <a:pPr marL="0" marR="0" algn="ctr">
                        <a:spcBef>
                          <a:spcPts val="0"/>
                        </a:spcBef>
                        <a:spcAft>
                          <a:spcPts val="0"/>
                        </a:spcAft>
                      </a:pPr>
                      <a:r>
                        <a:rPr lang="en-US" sz="1800" b="1" dirty="0" smtClean="0">
                          <a:latin typeface="Times New Roman" pitchFamily="18" charset="0"/>
                          <a:ea typeface="Times New Roman"/>
                          <a:cs typeface="Times New Roman" pitchFamily="18" charset="0"/>
                        </a:rPr>
                        <a:t>Year </a:t>
                      </a:r>
                      <a:r>
                        <a:rPr lang="en-US" sz="1800" b="1" dirty="0">
                          <a:latin typeface="Times New Roman" pitchFamily="18" charset="0"/>
                          <a:ea typeface="Times New Roman"/>
                          <a:cs typeface="Times New Roman" pitchFamily="18" charset="0"/>
                        </a:rPr>
                        <a:t>of </a:t>
                      </a:r>
                      <a:r>
                        <a:rPr lang="en-US" sz="1800" b="1" dirty="0" smtClean="0">
                          <a:latin typeface="Times New Roman" pitchFamily="18" charset="0"/>
                          <a:ea typeface="Times New Roman"/>
                          <a:cs typeface="Times New Roman" pitchFamily="18" charset="0"/>
                        </a:rPr>
                        <a:t>commissioning</a:t>
                      </a:r>
                      <a:endParaRPr lang="en-US" sz="18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endParaRPr lang="en-US" sz="1800" b="1" dirty="0" smtClean="0">
                        <a:latin typeface="Times New Roman" pitchFamily="18" charset="0"/>
                        <a:ea typeface="Times New Roman"/>
                        <a:cs typeface="Times New Roman" pitchFamily="18" charset="0"/>
                      </a:endParaRPr>
                    </a:p>
                    <a:p>
                      <a:pPr marL="0" marR="0" algn="ctr">
                        <a:spcBef>
                          <a:spcPts val="0"/>
                        </a:spcBef>
                        <a:spcAft>
                          <a:spcPts val="0"/>
                        </a:spcAft>
                      </a:pPr>
                      <a:r>
                        <a:rPr lang="en-US" sz="1800" b="1" dirty="0" smtClean="0">
                          <a:latin typeface="Times New Roman" pitchFamily="18" charset="0"/>
                          <a:ea typeface="Times New Roman"/>
                          <a:cs typeface="Times New Roman" pitchFamily="18" charset="0"/>
                        </a:rPr>
                        <a:t>Installed </a:t>
                      </a:r>
                      <a:r>
                        <a:rPr lang="en-US" sz="1800" b="1" dirty="0">
                          <a:latin typeface="Times New Roman" pitchFamily="18" charset="0"/>
                          <a:ea typeface="Times New Roman"/>
                          <a:cs typeface="Times New Roman" pitchFamily="18" charset="0"/>
                        </a:rPr>
                        <a:t>Capacity (MW)</a:t>
                      </a:r>
                      <a:endParaRPr lang="en-US" sz="18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1800" b="1" dirty="0">
                          <a:latin typeface="Times New Roman" pitchFamily="18" charset="0"/>
                          <a:ea typeface="Times New Roman"/>
                          <a:cs typeface="Times New Roman" pitchFamily="18" charset="0"/>
                        </a:rPr>
                        <a:t>Average Annual Generation in </a:t>
                      </a:r>
                      <a:r>
                        <a:rPr lang="en-US" sz="1800" b="1" dirty="0" smtClean="0">
                          <a:latin typeface="Times New Roman" pitchFamily="18" charset="0"/>
                          <a:ea typeface="Times New Roman"/>
                          <a:cs typeface="Times New Roman" pitchFamily="18" charset="0"/>
                        </a:rPr>
                        <a:t>(MU)</a:t>
                      </a:r>
                      <a:endParaRPr lang="en-US" sz="1800" dirty="0">
                        <a:latin typeface="Times New Roman" pitchFamily="18" charset="0"/>
                        <a:ea typeface="Times New Roman"/>
                        <a:cs typeface="Times New Roman" pitchFamily="18" charset="0"/>
                      </a:endParaRPr>
                    </a:p>
                  </a:txBody>
                  <a:tcPr marL="68580" marR="68580" marT="0" marB="0"/>
                </a:tc>
              </a:tr>
              <a:tr h="370840">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1</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just">
                        <a:spcBef>
                          <a:spcPts val="0"/>
                        </a:spcBef>
                        <a:spcAft>
                          <a:spcPts val="0"/>
                        </a:spcAft>
                      </a:pPr>
                      <a:r>
                        <a:rPr lang="en-US" sz="2000" dirty="0" err="1" smtClean="0">
                          <a:latin typeface="Times New Roman" pitchFamily="18" charset="0"/>
                          <a:ea typeface="Times New Roman"/>
                          <a:cs typeface="Times New Roman" pitchFamily="18" charset="0"/>
                        </a:rPr>
                        <a:t>Chhukha</a:t>
                      </a:r>
                      <a:r>
                        <a:rPr lang="en-US" sz="2000" dirty="0" smtClean="0">
                          <a:latin typeface="Times New Roman" pitchFamily="18" charset="0"/>
                          <a:ea typeface="Times New Roman"/>
                          <a:cs typeface="Times New Roman" pitchFamily="18" charset="0"/>
                        </a:rPr>
                        <a:t> HP</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1986-1988</a:t>
                      </a: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336</a:t>
                      </a:r>
                    </a:p>
                  </a:txBody>
                  <a:tcPr marL="68580" marR="68580" marT="0" marB="0"/>
                </a:tc>
                <a:tc>
                  <a:txBody>
                    <a:bodyPr/>
                    <a:lstStyle/>
                    <a:p>
                      <a:pPr marL="0" marR="0" algn="ctr">
                        <a:spcBef>
                          <a:spcPts val="0"/>
                        </a:spcBef>
                        <a:spcAft>
                          <a:spcPts val="0"/>
                        </a:spcAft>
                      </a:pPr>
                      <a:r>
                        <a:rPr lang="en-US" sz="2000">
                          <a:latin typeface="Times New Roman" pitchFamily="18" charset="0"/>
                          <a:ea typeface="Times New Roman"/>
                          <a:cs typeface="Times New Roman" pitchFamily="18" charset="0"/>
                        </a:rPr>
                        <a:t>2,024</a:t>
                      </a:r>
                    </a:p>
                  </a:txBody>
                  <a:tcPr marL="68580" marR="68580" marT="0" marB="0"/>
                </a:tc>
              </a:tr>
              <a:tr h="370840">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2</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just">
                        <a:spcBef>
                          <a:spcPts val="0"/>
                        </a:spcBef>
                        <a:spcAft>
                          <a:spcPts val="0"/>
                        </a:spcAft>
                      </a:pPr>
                      <a:r>
                        <a:rPr lang="en-US" sz="2000" dirty="0" err="1" smtClean="0">
                          <a:latin typeface="Times New Roman" pitchFamily="18" charset="0"/>
                          <a:ea typeface="Times New Roman"/>
                          <a:cs typeface="Times New Roman" pitchFamily="18" charset="0"/>
                        </a:rPr>
                        <a:t>Basochhu</a:t>
                      </a:r>
                      <a:r>
                        <a:rPr lang="en-US" sz="2000" dirty="0" smtClean="0">
                          <a:latin typeface="Times New Roman" pitchFamily="18" charset="0"/>
                          <a:ea typeface="Times New Roman"/>
                          <a:cs typeface="Times New Roman" pitchFamily="18" charset="0"/>
                        </a:rPr>
                        <a:t> HP-upper </a:t>
                      </a:r>
                      <a:r>
                        <a:rPr lang="en-US" sz="2000" dirty="0">
                          <a:latin typeface="Times New Roman" pitchFamily="18" charset="0"/>
                          <a:ea typeface="Times New Roman"/>
                          <a:cs typeface="Times New Roman" pitchFamily="18" charset="0"/>
                        </a:rPr>
                        <a:t>s</a:t>
                      </a:r>
                      <a:r>
                        <a:rPr lang="en-US" sz="2000" dirty="0" smtClean="0">
                          <a:latin typeface="Times New Roman" pitchFamily="18" charset="0"/>
                          <a:ea typeface="Times New Roman"/>
                          <a:cs typeface="Times New Roman" pitchFamily="18" charset="0"/>
                        </a:rPr>
                        <a:t>tage</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1999</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24</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a:latin typeface="Times New Roman" pitchFamily="18" charset="0"/>
                          <a:ea typeface="Times New Roman"/>
                          <a:cs typeface="Times New Roman" pitchFamily="18" charset="0"/>
                        </a:rPr>
                        <a:t>105</a:t>
                      </a:r>
                    </a:p>
                  </a:txBody>
                  <a:tcPr marL="68580" marR="68580" marT="0" marB="0"/>
                </a:tc>
              </a:tr>
              <a:tr h="370840">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3</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just">
                        <a:spcBef>
                          <a:spcPts val="0"/>
                        </a:spcBef>
                        <a:spcAft>
                          <a:spcPts val="0"/>
                        </a:spcAft>
                      </a:pPr>
                      <a:r>
                        <a:rPr lang="en-US" sz="2000" dirty="0" err="1" smtClean="0">
                          <a:latin typeface="Times New Roman" pitchFamily="18" charset="0"/>
                          <a:ea typeface="Times New Roman"/>
                          <a:cs typeface="Times New Roman" pitchFamily="18" charset="0"/>
                        </a:rPr>
                        <a:t>Kurichhu</a:t>
                      </a:r>
                      <a:r>
                        <a:rPr lang="en-US" sz="2000" dirty="0" smtClean="0">
                          <a:latin typeface="Times New Roman" pitchFamily="18" charset="0"/>
                          <a:ea typeface="Times New Roman"/>
                          <a:cs typeface="Times New Roman" pitchFamily="18" charset="0"/>
                        </a:rPr>
                        <a:t> HP</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2000- 2001</a:t>
                      </a: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60</a:t>
                      </a:r>
                    </a:p>
                  </a:txBody>
                  <a:tcPr marL="68580" marR="68580" marT="0" marB="0"/>
                </a:tc>
                <a:tc>
                  <a:txBody>
                    <a:bodyPr/>
                    <a:lstStyle/>
                    <a:p>
                      <a:pPr marL="0" marR="0" algn="ctr">
                        <a:spcBef>
                          <a:spcPts val="0"/>
                        </a:spcBef>
                        <a:spcAft>
                          <a:spcPts val="0"/>
                        </a:spcAft>
                      </a:pPr>
                      <a:r>
                        <a:rPr lang="en-US" sz="2000">
                          <a:latin typeface="Times New Roman" pitchFamily="18" charset="0"/>
                          <a:ea typeface="Times New Roman"/>
                          <a:cs typeface="Times New Roman" pitchFamily="18" charset="0"/>
                        </a:rPr>
                        <a:t>400</a:t>
                      </a:r>
                    </a:p>
                  </a:txBody>
                  <a:tcPr marL="68580" marR="68580" marT="0" marB="0"/>
                </a:tc>
              </a:tr>
              <a:tr h="370840">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4</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just">
                        <a:spcBef>
                          <a:spcPts val="0"/>
                        </a:spcBef>
                        <a:spcAft>
                          <a:spcPts val="0"/>
                        </a:spcAft>
                      </a:pPr>
                      <a:r>
                        <a:rPr lang="en-US" sz="2000" dirty="0" err="1" smtClean="0">
                          <a:latin typeface="Times New Roman" pitchFamily="18" charset="0"/>
                          <a:ea typeface="Times New Roman"/>
                          <a:cs typeface="Times New Roman" pitchFamily="18" charset="0"/>
                        </a:rPr>
                        <a:t>Basochhu</a:t>
                      </a:r>
                      <a:r>
                        <a:rPr lang="en-US" sz="2000" dirty="0" smtClean="0">
                          <a:latin typeface="Times New Roman" pitchFamily="18" charset="0"/>
                          <a:ea typeface="Times New Roman"/>
                          <a:cs typeface="Times New Roman" pitchFamily="18" charset="0"/>
                        </a:rPr>
                        <a:t> HP-lower stage</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2004</a:t>
                      </a: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40</a:t>
                      </a: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291</a:t>
                      </a:r>
                    </a:p>
                  </a:txBody>
                  <a:tcPr marL="68580" marR="68580" marT="0" marB="0"/>
                </a:tc>
              </a:tr>
              <a:tr h="370840">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5</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just">
                        <a:spcBef>
                          <a:spcPts val="0"/>
                        </a:spcBef>
                        <a:spcAft>
                          <a:spcPts val="0"/>
                        </a:spcAft>
                      </a:pPr>
                      <a:r>
                        <a:rPr lang="en-US" sz="2000" dirty="0" err="1" smtClean="0">
                          <a:latin typeface="Times New Roman" pitchFamily="18" charset="0"/>
                          <a:ea typeface="Times New Roman"/>
                          <a:cs typeface="Times New Roman" pitchFamily="18" charset="0"/>
                        </a:rPr>
                        <a:t>Tala</a:t>
                      </a:r>
                      <a:r>
                        <a:rPr lang="en-US" sz="2000" dirty="0" smtClean="0">
                          <a:latin typeface="Times New Roman" pitchFamily="18" charset="0"/>
                          <a:ea typeface="Times New Roman"/>
                          <a:cs typeface="Times New Roman" pitchFamily="18" charset="0"/>
                        </a:rPr>
                        <a:t> HP</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a:latin typeface="Times New Roman" pitchFamily="18" charset="0"/>
                          <a:ea typeface="Times New Roman"/>
                          <a:cs typeface="Times New Roman" pitchFamily="18" charset="0"/>
                        </a:rPr>
                        <a:t>2006-2007</a:t>
                      </a:r>
                    </a:p>
                  </a:txBody>
                  <a:tcPr marL="68580" marR="68580" marT="0" marB="0"/>
                </a:tc>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1,020</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dirty="0" smtClean="0">
                          <a:latin typeface="Times New Roman" pitchFamily="18" charset="0"/>
                          <a:ea typeface="Times New Roman"/>
                          <a:cs typeface="Times New Roman" pitchFamily="18" charset="0"/>
                        </a:rPr>
                        <a:t>4,865</a:t>
                      </a:r>
                      <a:endParaRPr lang="en-US" sz="2000" dirty="0">
                        <a:latin typeface="Times New Roman" pitchFamily="18" charset="0"/>
                        <a:ea typeface="Times New Roman"/>
                        <a:cs typeface="Times New Roman" pitchFamily="18" charset="0"/>
                      </a:endParaRPr>
                    </a:p>
                  </a:txBody>
                  <a:tcPr marL="68580" marR="68580" marT="0" marB="0"/>
                </a:tc>
              </a:tr>
              <a:tr h="370840">
                <a:tc>
                  <a:txBody>
                    <a:bodyPr/>
                    <a:lstStyle/>
                    <a:p>
                      <a:pPr marL="0" marR="0" algn="just">
                        <a:spcBef>
                          <a:spcPts val="0"/>
                        </a:spcBef>
                        <a:spcAft>
                          <a:spcPts val="0"/>
                        </a:spcAft>
                      </a:pPr>
                      <a:endParaRPr lang="en-US" sz="200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b="1">
                          <a:latin typeface="Times New Roman" pitchFamily="18" charset="0"/>
                          <a:ea typeface="Times New Roman"/>
                          <a:cs typeface="Times New Roman" pitchFamily="18" charset="0"/>
                        </a:rPr>
                        <a:t>Total</a:t>
                      </a:r>
                      <a:endParaRPr lang="en-US" sz="200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endParaRPr lang="en-US" sz="200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b="1" dirty="0" smtClean="0">
                          <a:latin typeface="Times New Roman" pitchFamily="18" charset="0"/>
                          <a:ea typeface="Times New Roman"/>
                          <a:cs typeface="Times New Roman" pitchFamily="18" charset="0"/>
                        </a:rPr>
                        <a:t>1,480</a:t>
                      </a:r>
                      <a:endParaRPr lang="en-US" sz="2000" dirty="0">
                        <a:latin typeface="Times New Roman" pitchFamily="18" charset="0"/>
                        <a:ea typeface="Times New Roman"/>
                        <a:cs typeface="Times New Roman" pitchFamily="18" charset="0"/>
                      </a:endParaRPr>
                    </a:p>
                  </a:txBody>
                  <a:tcPr marL="68580" marR="68580" marT="0" marB="0"/>
                </a:tc>
                <a:tc>
                  <a:txBody>
                    <a:bodyPr/>
                    <a:lstStyle/>
                    <a:p>
                      <a:pPr marL="0" marR="0" algn="ctr">
                        <a:spcBef>
                          <a:spcPts val="0"/>
                        </a:spcBef>
                        <a:spcAft>
                          <a:spcPts val="0"/>
                        </a:spcAft>
                      </a:pPr>
                      <a:r>
                        <a:rPr lang="en-US" sz="2000" b="1" dirty="0" smtClean="0">
                          <a:latin typeface="Times New Roman" pitchFamily="18" charset="0"/>
                          <a:ea typeface="Times New Roman"/>
                          <a:cs typeface="Times New Roman" pitchFamily="18" charset="0"/>
                        </a:rPr>
                        <a:t>7,865</a:t>
                      </a:r>
                      <a:endParaRPr lang="en-US" sz="2000" dirty="0">
                        <a:latin typeface="Times New Roman" pitchFamily="18" charset="0"/>
                        <a:ea typeface="Times New Roman"/>
                        <a:cs typeface="Times New Roman" pitchFamily="18" charset="0"/>
                      </a:endParaRPr>
                    </a:p>
                  </a:txBody>
                  <a:tcPr marL="68580" marR="68580" marT="0" marB="0"/>
                </a:tc>
              </a:tr>
            </a:tbl>
          </a:graphicData>
        </a:graphic>
      </p:graphicFrame>
      <p:sp>
        <p:nvSpPr>
          <p:cNvPr id="4" name="Title 6"/>
          <p:cNvSpPr txBox="1">
            <a:spLocks noGrp="1"/>
          </p:cNvSpPr>
          <p:nvPr>
            <p:ph type="title"/>
          </p:nvPr>
        </p:nvSpPr>
        <p:spPr bwMode="auto">
          <a:prstGeom prst="rect">
            <a:avLst/>
          </a:prstGeom>
          <a:noFill/>
          <a:ln w="9525">
            <a:noFill/>
            <a:miter lim="800000"/>
            <a:headEnd/>
            <a:tailEnd/>
          </a:ln>
        </p:spPr>
        <p:txBody>
          <a:bodyPr anchor="ctr"/>
          <a:lstStyle/>
          <a:p>
            <a:pPr algn="ctr">
              <a:defRPr/>
            </a:pPr>
            <a:r>
              <a:rPr lang="en-US" sz="4000" b="1" dirty="0" smtClean="0">
                <a:latin typeface="Times New Roman" pitchFamily="18" charset="0"/>
                <a:ea typeface="+mj-ea"/>
                <a:cs typeface="Times New Roman" pitchFamily="18" charset="0"/>
              </a:rPr>
              <a:t/>
            </a:r>
            <a:br>
              <a:rPr lang="en-US" sz="4000" b="1" dirty="0" smtClean="0">
                <a:latin typeface="Times New Roman" pitchFamily="18" charset="0"/>
                <a:ea typeface="+mj-ea"/>
                <a:cs typeface="Times New Roman" pitchFamily="18" charset="0"/>
              </a:rPr>
            </a:br>
            <a:r>
              <a:rPr lang="en-US" sz="3500" b="1" dirty="0" smtClean="0">
                <a:latin typeface="Times New Roman" pitchFamily="18" charset="0"/>
                <a:ea typeface="+mj-ea"/>
                <a:cs typeface="Times New Roman" pitchFamily="18" charset="0"/>
              </a:rPr>
              <a:t>Existing Major Hydropower Plants (HP)</a:t>
            </a:r>
          </a:p>
          <a:p>
            <a:pPr algn="ctr">
              <a:defRPr/>
            </a:pPr>
            <a:endParaRPr lang="en-US" sz="3600" dirty="0">
              <a:latin typeface="Times New Roman" pitchFamily="18" charset="0"/>
              <a:ea typeface="+mj-ea"/>
              <a:cs typeface="Times New Roman" pitchFamily="18" charset="0"/>
            </a:endParaRPr>
          </a:p>
        </p:txBody>
      </p:sp>
      <p:pic>
        <p:nvPicPr>
          <p:cNvPr id="8" name="Picture 7" descr="BPC_LOGO"/>
          <p:cNvPicPr>
            <a:picLocks noChangeAspect="1" noChangeArrowheads="1"/>
          </p:cNvPicPr>
          <p:nvPr/>
        </p:nvPicPr>
        <p:blipFill>
          <a:blip r:embed="rId3" cstate="print"/>
          <a:srcRect/>
          <a:stretch>
            <a:fillRect/>
          </a:stretch>
        </p:blipFill>
        <p:spPr bwMode="auto">
          <a:xfrm>
            <a:off x="8458200" y="9144"/>
            <a:ext cx="640080" cy="615735"/>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pic>
        <p:nvPicPr>
          <p:cNvPr id="7" name="Picture 6" descr="C:\Users\user\Desktop\logo-real-aspect.jpg"/>
          <p:cNvPicPr/>
          <p:nvPr/>
        </p:nvPicPr>
        <p:blipFill>
          <a:blip r:embed="rId4" cstate="print"/>
          <a:srcRect/>
          <a:stretch>
            <a:fillRect/>
          </a:stretch>
        </p:blipFill>
        <p:spPr bwMode="auto">
          <a:xfrm>
            <a:off x="0" y="0"/>
            <a:ext cx="685800" cy="762000"/>
          </a:xfrm>
          <a:prstGeom prst="rect">
            <a:avLst/>
          </a:prstGeom>
          <a:noFill/>
          <a:ln w="9525">
            <a:noFill/>
            <a:miter lim="800000"/>
            <a:headEnd/>
            <a:tailEnd/>
          </a:ln>
        </p:spPr>
      </p:pic>
      <p:sp>
        <p:nvSpPr>
          <p:cNvPr id="6" name="TextBox 5"/>
          <p:cNvSpPr txBox="1"/>
          <p:nvPr/>
        </p:nvSpPr>
        <p:spPr>
          <a:xfrm>
            <a:off x="762000" y="5334000"/>
            <a:ext cx="3886200"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Mini/micro </a:t>
            </a:r>
            <a:r>
              <a:rPr lang="en-US" b="1" dirty="0" err="1" smtClean="0">
                <a:latin typeface="Times New Roman" pitchFamily="18" charset="0"/>
                <a:cs typeface="Times New Roman" pitchFamily="18" charset="0"/>
              </a:rPr>
              <a:t>hydel</a:t>
            </a:r>
            <a:r>
              <a:rPr lang="en-US" b="1" dirty="0" smtClean="0">
                <a:latin typeface="Times New Roman" pitchFamily="18" charset="0"/>
                <a:cs typeface="Times New Roman" pitchFamily="18" charset="0"/>
              </a:rPr>
              <a:t> add around 8MW</a:t>
            </a:r>
            <a:endParaRPr lang="en-GB" b="1" dirty="0">
              <a:latin typeface="Times New Roman" pitchFamily="18" charset="0"/>
              <a:cs typeface="Times New Roman" pitchFamily="18"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6"/>
          <p:cNvSpPr>
            <a:spLocks noGrp="1"/>
          </p:cNvSpPr>
          <p:nvPr>
            <p:ph type="title"/>
          </p:nvPr>
        </p:nvSpPr>
        <p:spPr>
          <a:xfrm>
            <a:off x="533400" y="304800"/>
            <a:ext cx="8229600" cy="1371600"/>
          </a:xfrm>
        </p:spPr>
        <p:txBody>
          <a:bodyPr/>
          <a:lstStyle/>
          <a:p>
            <a:pPr eaLnBrk="1" hangingPunct="1"/>
            <a:r>
              <a:rPr lang="en-US" sz="3500" b="1" dirty="0" smtClean="0">
                <a:latin typeface="Times New Roman" pitchFamily="18" charset="0"/>
                <a:cs typeface="Times New Roman" pitchFamily="18" charset="0"/>
              </a:rPr>
              <a:t>Hydropower Development in Bhutan (Contd.)</a:t>
            </a:r>
          </a:p>
        </p:txBody>
      </p:sp>
      <p:pic>
        <p:nvPicPr>
          <p:cNvPr id="5" name="Picture 4" descr="BPC_LOGO"/>
          <p:cNvPicPr>
            <a:picLocks noChangeAspect="1" noChangeArrowheads="1"/>
          </p:cNvPicPr>
          <p:nvPr/>
        </p:nvPicPr>
        <p:blipFill>
          <a:blip r:embed="rId3" cstate="print"/>
          <a:srcRect/>
          <a:stretch>
            <a:fillRect/>
          </a:stretch>
        </p:blipFill>
        <p:spPr bwMode="auto">
          <a:xfrm>
            <a:off x="8458200" y="-6135"/>
            <a:ext cx="640080" cy="615734"/>
          </a:xfrm>
          <a:prstGeom prst="rect">
            <a:avLst/>
          </a:prstGeom>
          <a:noFill/>
          <a:ln>
            <a:noFill/>
          </a:ln>
          <a:effectLst/>
          <a:scene3d>
            <a:camera prst="orthographicFront"/>
            <a:lightRig rig="chilly" dir="t"/>
          </a:scene3d>
        </p:spPr>
        <p:style>
          <a:lnRef idx="1">
            <a:schemeClr val="accent4"/>
          </a:lnRef>
          <a:fillRef idx="2">
            <a:schemeClr val="accent4"/>
          </a:fillRef>
          <a:effectRef idx="1">
            <a:schemeClr val="accent4"/>
          </a:effectRef>
          <a:fontRef idx="minor">
            <a:schemeClr val="dk1"/>
          </a:fontRef>
        </p:style>
      </p:pic>
      <p:sp>
        <p:nvSpPr>
          <p:cNvPr id="6148" name="Rectangle 3"/>
          <p:cNvSpPr>
            <a:spLocks noGrp="1" noChangeArrowheads="1"/>
          </p:cNvSpPr>
          <p:nvPr>
            <p:ph idx="1"/>
          </p:nvPr>
        </p:nvSpPr>
        <p:spPr>
          <a:xfrm>
            <a:off x="457200" y="1981200"/>
            <a:ext cx="8229600" cy="4038600"/>
          </a:xfrm>
        </p:spPr>
        <p:txBody>
          <a:bodyPr/>
          <a:lstStyle/>
          <a:p>
            <a:pPr algn="just"/>
            <a:r>
              <a:rPr lang="en-US" sz="2800" dirty="0" smtClean="0">
                <a:cs typeface="Times New Roman" pitchFamily="18" charset="0"/>
              </a:rPr>
              <a:t>First </a:t>
            </a:r>
            <a:r>
              <a:rPr lang="en-US" sz="2800" dirty="0" err="1" smtClean="0">
                <a:cs typeface="Times New Roman" pitchFamily="18" charset="0"/>
              </a:rPr>
              <a:t>CDM</a:t>
            </a:r>
            <a:r>
              <a:rPr lang="en-US" sz="2800" dirty="0" smtClean="0">
                <a:cs typeface="Times New Roman" pitchFamily="18" charset="0"/>
              </a:rPr>
              <a:t> (Clean Development Mechanism) micro hydro (</a:t>
            </a:r>
            <a:r>
              <a:rPr lang="en-US" sz="2800" dirty="0" err="1" smtClean="0">
                <a:cs typeface="Times New Roman" pitchFamily="18" charset="0"/>
              </a:rPr>
              <a:t>Chendebji</a:t>
            </a:r>
            <a:r>
              <a:rPr lang="en-US" sz="2800" dirty="0" smtClean="0">
                <a:cs typeface="Times New Roman" pitchFamily="18" charset="0"/>
              </a:rPr>
              <a:t>) – 70 kW commissioned in August 2005 </a:t>
            </a:r>
          </a:p>
          <a:p>
            <a:pPr algn="just"/>
            <a:endParaRPr lang="en-US" sz="2800" dirty="0" smtClean="0">
              <a:cs typeface="Times New Roman" pitchFamily="18" charset="0"/>
            </a:endParaRPr>
          </a:p>
          <a:p>
            <a:r>
              <a:rPr lang="en-US" sz="2800" dirty="0" smtClean="0">
                <a:cs typeface="Times New Roman" pitchFamily="18" charset="0"/>
              </a:rPr>
              <a:t>Remaining to be developed = 71 large sites that have been identified ( 22,280 MW)</a:t>
            </a:r>
          </a:p>
          <a:p>
            <a:pPr>
              <a:buNone/>
            </a:pPr>
            <a:endParaRPr lang="en-US" sz="2800" dirty="0" smtClean="0">
              <a:cs typeface="Times New Roman" pitchFamily="18" charset="0"/>
            </a:endParaRPr>
          </a:p>
          <a:p>
            <a:r>
              <a:rPr lang="en-US" sz="2800" dirty="0" smtClean="0">
                <a:cs typeface="Times New Roman" pitchFamily="18" charset="0"/>
              </a:rPr>
              <a:t>10,000 MW hydropower generation capacities to be developed by 2020.</a:t>
            </a:r>
          </a:p>
        </p:txBody>
      </p:sp>
      <p:pic>
        <p:nvPicPr>
          <p:cNvPr id="7" name="Picture 6" descr="C:\Users\user\Desktop\logo-real-aspect.jpg"/>
          <p:cNvPicPr/>
          <p:nvPr/>
        </p:nvPicPr>
        <p:blipFill>
          <a:blip r:embed="rId4" cstate="print"/>
          <a:srcRect/>
          <a:stretch>
            <a:fillRect/>
          </a:stretch>
        </p:blipFill>
        <p:spPr bwMode="auto">
          <a:xfrm>
            <a:off x="0" y="0"/>
            <a:ext cx="685800" cy="762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5369</TotalTime>
  <Words>1333</Words>
  <Application>Microsoft Office PowerPoint</Application>
  <PresentationFormat>On-screen Show (4:3)</PresentationFormat>
  <Paragraphs>312</Paragraphs>
  <Slides>24</Slides>
  <Notes>8</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BHUTAN PERSPECTIVE</vt:lpstr>
      <vt:lpstr>Outline of the Presentation</vt:lpstr>
      <vt:lpstr> Bhutan’s Hydropower Development Salient geographical features of Bhutan </vt:lpstr>
      <vt:lpstr>Slide 4</vt:lpstr>
      <vt:lpstr>River Basins identified for Hydropower</vt:lpstr>
      <vt:lpstr>Forest Conservation</vt:lpstr>
      <vt:lpstr>Hydropower Development in Bhutan</vt:lpstr>
      <vt:lpstr> Existing Major Hydropower Plants (HP) </vt:lpstr>
      <vt:lpstr>Hydropower Development in Bhutan (Contd.)</vt:lpstr>
      <vt:lpstr>Reservoir HEP </vt:lpstr>
      <vt:lpstr>Power Supply &amp; Demand </vt:lpstr>
      <vt:lpstr>New Hydro Generating Stations in Bhutan by 2020 </vt:lpstr>
      <vt:lpstr>Slide 13</vt:lpstr>
      <vt:lpstr>Existing Transmission Substation in Bhutan </vt:lpstr>
      <vt:lpstr>Transmission Network in Bhutan </vt:lpstr>
      <vt:lpstr>Slide 16</vt:lpstr>
      <vt:lpstr>Slide 17</vt:lpstr>
      <vt:lpstr>Slide 18</vt:lpstr>
      <vt:lpstr>Slide 19</vt:lpstr>
      <vt:lpstr>Slide 20</vt:lpstr>
      <vt:lpstr>Slide 21</vt:lpstr>
      <vt:lpstr>Slide 22</vt:lpstr>
      <vt:lpstr>Slide 23</vt:lpstr>
      <vt:lpstr>Slide 24</vt:lpstr>
    </vt:vector>
  </TitlesOfParts>
  <Company>Your Organization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&amp; CONSTRUCTION DEPARTMENT</dc:title>
  <dc:creator>Your User Name</dc:creator>
  <cp:lastModifiedBy>user</cp:lastModifiedBy>
  <cp:revision>477</cp:revision>
  <dcterms:created xsi:type="dcterms:W3CDTF">2008-09-18T16:41:42Z</dcterms:created>
  <dcterms:modified xsi:type="dcterms:W3CDTF">2014-06-22T10:06:34Z</dcterms:modified>
</cp:coreProperties>
</file>